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7"/>
  </p:notesMasterIdLst>
  <p:handoutMasterIdLst>
    <p:handoutMasterId r:id="rId58"/>
  </p:handoutMasterIdLst>
  <p:sldIdLst>
    <p:sldId id="260" r:id="rId5"/>
    <p:sldId id="371" r:id="rId6"/>
    <p:sldId id="358" r:id="rId7"/>
    <p:sldId id="359" r:id="rId8"/>
    <p:sldId id="360" r:id="rId9"/>
    <p:sldId id="293" r:id="rId10"/>
    <p:sldId id="361" r:id="rId11"/>
    <p:sldId id="362" r:id="rId12"/>
    <p:sldId id="363" r:id="rId13"/>
    <p:sldId id="364" r:id="rId14"/>
    <p:sldId id="370" r:id="rId15"/>
    <p:sldId id="292" r:id="rId16"/>
    <p:sldId id="294" r:id="rId17"/>
    <p:sldId id="314" r:id="rId18"/>
    <p:sldId id="342" r:id="rId19"/>
    <p:sldId id="262" r:id="rId20"/>
    <p:sldId id="331" r:id="rId21"/>
    <p:sldId id="296" r:id="rId22"/>
    <p:sldId id="266" r:id="rId23"/>
    <p:sldId id="267" r:id="rId24"/>
    <p:sldId id="365" r:id="rId25"/>
    <p:sldId id="273" r:id="rId26"/>
    <p:sldId id="274" r:id="rId27"/>
    <p:sldId id="276" r:id="rId28"/>
    <p:sldId id="338" r:id="rId29"/>
    <p:sldId id="351" r:id="rId30"/>
    <p:sldId id="353" r:id="rId31"/>
    <p:sldId id="352" r:id="rId32"/>
    <p:sldId id="354" r:id="rId33"/>
    <p:sldId id="344" r:id="rId34"/>
    <p:sldId id="357" r:id="rId35"/>
    <p:sldId id="345" r:id="rId36"/>
    <p:sldId id="346" r:id="rId37"/>
    <p:sldId id="347" r:id="rId38"/>
    <p:sldId id="348" r:id="rId39"/>
    <p:sldId id="349" r:id="rId40"/>
    <p:sldId id="350" r:id="rId41"/>
    <p:sldId id="355" r:id="rId42"/>
    <p:sldId id="302" r:id="rId43"/>
    <p:sldId id="284" r:id="rId44"/>
    <p:sldId id="303" r:id="rId45"/>
    <p:sldId id="304" r:id="rId46"/>
    <p:sldId id="263" r:id="rId47"/>
    <p:sldId id="265" r:id="rId48"/>
    <p:sldId id="285" r:id="rId49"/>
    <p:sldId id="333" r:id="rId50"/>
    <p:sldId id="334" r:id="rId51"/>
    <p:sldId id="335" r:id="rId52"/>
    <p:sldId id="336" r:id="rId53"/>
    <p:sldId id="290" r:id="rId54"/>
    <p:sldId id="367" r:id="rId55"/>
    <p:sldId id="372" r:id="rId5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Midgley" initials="EM" lastIdx="4" clrIdx="0"/>
  <p:cmAuthor id="2" name="Sonia Perez" initials="" lastIdx="0" clrIdx="1"/>
  <p:cmAuthor id="3" name="Sarah Narvaiz" initials="SN" lastIdx="3" clrIdx="2"/>
  <p:cmAuthor id="4" name="Debbie Ritenour" initials="" lastIdx="7"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51D"/>
    <a:srgbClr val="FFCF20"/>
    <a:srgbClr val="8D0C11"/>
    <a:srgbClr val="6F0A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2652" autoAdjust="0"/>
  </p:normalViewPr>
  <p:slideViewPr>
    <p:cSldViewPr snapToGrid="0" snapToObjects="1" showGuides="1">
      <p:cViewPr varScale="1">
        <p:scale>
          <a:sx n="72" d="100"/>
          <a:sy n="72" d="100"/>
        </p:scale>
        <p:origin x="2346" y="66"/>
      </p:cViewPr>
      <p:guideLst>
        <p:guide orient="horz"/>
        <p:guide pos="5759"/>
      </p:guideLst>
    </p:cSldViewPr>
  </p:slideViewPr>
  <p:outlineViewPr>
    <p:cViewPr>
      <p:scale>
        <a:sx n="33" d="100"/>
        <a:sy n="33" d="100"/>
      </p:scale>
      <p:origin x="0" y="-13032"/>
    </p:cViewPr>
  </p:outlineViewPr>
  <p:notesTextViewPr>
    <p:cViewPr>
      <p:scale>
        <a:sx n="100" d="100"/>
        <a:sy n="100" d="100"/>
      </p:scale>
      <p:origin x="0" y="0"/>
    </p:cViewPr>
  </p:notesTextViewPr>
  <p:sorterViewPr>
    <p:cViewPr>
      <p:scale>
        <a:sx n="68" d="100"/>
        <a:sy n="68" d="100"/>
      </p:scale>
      <p:origin x="0" y="2368"/>
    </p:cViewPr>
  </p:sorterViewPr>
  <p:notesViewPr>
    <p:cSldViewPr snapToGrid="0" snapToObjects="1">
      <p:cViewPr varScale="1">
        <p:scale>
          <a:sx n="80" d="100"/>
          <a:sy n="80" d="100"/>
        </p:scale>
        <p:origin x="3408" y="19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8D267E7D-4E83-6F48-9D0C-4C2C7FDA8559}" type="datetimeFigureOut">
              <a:rPr lang="en-US" smtClean="0"/>
              <a:t>7/31/2019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976E2491-43D9-D944-A89F-7E16E6FE834C}" type="slidenum">
              <a:rPr lang="en-US" smtClean="0"/>
              <a:t>‹#›</a:t>
            </a:fld>
            <a:endParaRPr lang="en-US" dirty="0"/>
          </a:p>
        </p:txBody>
      </p:sp>
    </p:spTree>
    <p:extLst>
      <p:ext uri="{BB962C8B-B14F-4D97-AF65-F5344CB8AC3E}">
        <p14:creationId xmlns:p14="http://schemas.microsoft.com/office/powerpoint/2010/main" val="3904816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E0F2651D-5847-C847-9EC4-35C851B22BA0}" type="datetimeFigureOut">
              <a:rPr lang="en-US" smtClean="0"/>
              <a:t>7/31/2019</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276F89BB-B7E5-B147-BFB7-69A1B0762F99}" type="slidenum">
              <a:rPr lang="en-US" smtClean="0"/>
              <a:t>‹#›</a:t>
            </a:fld>
            <a:endParaRPr lang="en-US" dirty="0"/>
          </a:p>
        </p:txBody>
      </p:sp>
    </p:spTree>
    <p:extLst>
      <p:ext uri="{BB962C8B-B14F-4D97-AF65-F5344CB8AC3E}">
        <p14:creationId xmlns:p14="http://schemas.microsoft.com/office/powerpoint/2010/main" val="553783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t>Directions</a:t>
            </a:r>
            <a:r>
              <a:rPr lang="en-US" u="sng" baseline="0" dirty="0"/>
              <a:t> for Presenter: </a:t>
            </a:r>
            <a:r>
              <a:rPr lang="en-US" i="1" u="sng" baseline="0" dirty="0"/>
              <a:t>Italics</a:t>
            </a:r>
            <a:endParaRPr lang="en-US" i="1" u="sng" dirty="0"/>
          </a:p>
          <a:p>
            <a:endParaRPr lang="en-US" i="1" dirty="0"/>
          </a:p>
          <a:p>
            <a:r>
              <a:rPr lang="en-US" i="1" dirty="0"/>
              <a:t>Show “Ethics Training for Educators – Overview” video</a:t>
            </a:r>
          </a:p>
        </p:txBody>
      </p:sp>
      <p:sp>
        <p:nvSpPr>
          <p:cNvPr id="4" name="Slide Number Placeholder 3"/>
          <p:cNvSpPr>
            <a:spLocks noGrp="1"/>
          </p:cNvSpPr>
          <p:nvPr>
            <p:ph type="sldNum" sz="quarter" idx="5"/>
          </p:nvPr>
        </p:nvSpPr>
        <p:spPr/>
        <p:txBody>
          <a:bodyPr/>
          <a:lstStyle/>
          <a:p>
            <a:fld id="{276F89BB-B7E5-B147-BFB7-69A1B0762F99}" type="slidenum">
              <a:rPr lang="en-US" smtClean="0"/>
              <a:t>1</a:t>
            </a:fld>
            <a:endParaRPr lang="en-US" dirty="0"/>
          </a:p>
        </p:txBody>
      </p:sp>
    </p:spTree>
    <p:extLst>
      <p:ext uri="{BB962C8B-B14F-4D97-AF65-F5344CB8AC3E}">
        <p14:creationId xmlns:p14="http://schemas.microsoft.com/office/powerpoint/2010/main" val="256098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r>
              <a:rPr lang="en-US" u="sng" dirty="0"/>
              <a:t>Presenter’s Notes</a:t>
            </a:r>
            <a:r>
              <a:rPr lang="en-US" u="none" dirty="0"/>
              <a:t>: </a:t>
            </a:r>
            <a:r>
              <a:rPr lang="en-US" u="none" baseline="0" dirty="0"/>
              <a:t>(Time: 30 Seconds)</a:t>
            </a:r>
            <a:endParaRPr lang="en-US" u="none" dirty="0"/>
          </a:p>
          <a:p>
            <a:pPr defTabSz="462229">
              <a:defRPr/>
            </a:pPr>
            <a:endParaRPr lang="en-US" u="sng" dirty="0"/>
          </a:p>
          <a:p>
            <a:pPr defTabSz="462229">
              <a:defRPr/>
            </a:pPr>
            <a:r>
              <a:rPr lang="en-US" i="1" u="none" baseline="0" dirty="0"/>
              <a:t>Read the slide and pause, for effect, before advancing to the headline on the next slide.</a:t>
            </a:r>
            <a:endParaRPr lang="en-US" i="1" u="none" dirty="0"/>
          </a:p>
          <a:p>
            <a:endParaRPr lang="en-US" dirty="0"/>
          </a:p>
          <a:p>
            <a:r>
              <a:rPr lang="en-US" b="1" dirty="0"/>
              <a:t>SAY: “Alabama Leads the Nation in Inappropriate</a:t>
            </a:r>
            <a:r>
              <a:rPr lang="en-US" b="1" baseline="0" dirty="0"/>
              <a:t>  Student-Teacher Relationships”  </a:t>
            </a:r>
          </a:p>
          <a:p>
            <a:endParaRPr lang="en-US" dirty="0"/>
          </a:p>
          <a:p>
            <a:pPr defTabSz="462229">
              <a:defRPr/>
            </a:pPr>
            <a:r>
              <a:rPr lang="en-US" i="0" dirty="0"/>
              <a:t>Source Cited</a:t>
            </a:r>
            <a:r>
              <a:rPr lang="en-US" i="0" strike="noStrike" dirty="0"/>
              <a:t>: </a:t>
            </a:r>
            <a:r>
              <a:rPr lang="en-US" b="1" i="0" strike="noStrike" baseline="0" dirty="0"/>
              <a:t>Pace, M. (2015, March).  Alabama leads nation in inappropriate student-teacher relationship, study says</a:t>
            </a:r>
            <a:r>
              <a:rPr lang="en-US" b="1" i="1" strike="noStrike" dirty="0"/>
              <a:t>.</a:t>
            </a:r>
            <a:r>
              <a:rPr lang="en-US" b="1" i="0" strike="noStrike" dirty="0"/>
              <a:t> </a:t>
            </a:r>
            <a:r>
              <a:rPr lang="en-US" b="1" i="1" strike="noStrike" dirty="0"/>
              <a:t>Montgomery Alabama Online News</a:t>
            </a:r>
            <a:r>
              <a:rPr lang="en-US" b="1" i="0" strike="noStrike" dirty="0"/>
              <a:t>.</a:t>
            </a:r>
            <a:r>
              <a:rPr lang="en-US" b="1" i="0" strike="noStrike" baseline="0" dirty="0"/>
              <a:t> </a:t>
            </a:r>
          </a:p>
          <a:p>
            <a:pPr defTabSz="462229">
              <a:defRPr/>
            </a:pPr>
            <a:r>
              <a:rPr lang="en-US" b="1" i="0" strike="noStrike" dirty="0"/>
              <a:t>Retrieved from</a:t>
            </a:r>
            <a:r>
              <a:rPr lang="en-US" b="1" i="0" strike="noStrike" baseline="0" dirty="0"/>
              <a:t> </a:t>
            </a:r>
            <a:r>
              <a:rPr lang="en-US" b="1" i="0" strike="noStrike" dirty="0"/>
              <a:t>http://www.wvtm13.com/article/alabama-leads-nation-in-inappropriate-student-teacher-relationships-study-says/3829898</a:t>
            </a:r>
          </a:p>
        </p:txBody>
      </p:sp>
      <p:sp>
        <p:nvSpPr>
          <p:cNvPr id="4" name="Slide Number Placeholder 3"/>
          <p:cNvSpPr>
            <a:spLocks noGrp="1"/>
          </p:cNvSpPr>
          <p:nvPr>
            <p:ph type="sldNum" sz="quarter" idx="10"/>
          </p:nvPr>
        </p:nvSpPr>
        <p:spPr/>
        <p:txBody>
          <a:bodyPr/>
          <a:lstStyle/>
          <a:p>
            <a:fld id="{276F89BB-B7E5-B147-BFB7-69A1B0762F99}" type="slidenum">
              <a:rPr lang="en-US" smtClean="0"/>
              <a:t>10</a:t>
            </a:fld>
            <a:endParaRPr lang="en-US" dirty="0"/>
          </a:p>
        </p:txBody>
      </p:sp>
    </p:spTree>
    <p:extLst>
      <p:ext uri="{BB962C8B-B14F-4D97-AF65-F5344CB8AC3E}">
        <p14:creationId xmlns:p14="http://schemas.microsoft.com/office/powerpoint/2010/main" val="146472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F89BB-B7E5-B147-BFB7-69A1B0762F99}" type="slidenum">
              <a:rPr lang="en-US" smtClean="0"/>
              <a:t>11</a:t>
            </a:fld>
            <a:endParaRPr lang="en-US" dirty="0"/>
          </a:p>
        </p:txBody>
      </p:sp>
    </p:spTree>
    <p:extLst>
      <p:ext uri="{BB962C8B-B14F-4D97-AF65-F5344CB8AC3E}">
        <p14:creationId xmlns:p14="http://schemas.microsoft.com/office/powerpoint/2010/main" val="87032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55533"/>
            <a:ext cx="5608320" cy="4183380"/>
          </a:xfrm>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pPr>
              <a:lnSpc>
                <a:spcPct val="50000"/>
              </a:lnSpc>
            </a:pPr>
            <a:endParaRPr lang="en-US" b="1" u="sng" dirty="0"/>
          </a:p>
          <a:p>
            <a:pPr defTabSz="462229">
              <a:defRPr/>
            </a:pPr>
            <a:r>
              <a:rPr lang="en-US" u="sng" dirty="0"/>
              <a:t>Presenter’s Notes</a:t>
            </a:r>
            <a:r>
              <a:rPr lang="en-US" u="none" dirty="0"/>
              <a:t>: </a:t>
            </a:r>
            <a:r>
              <a:rPr lang="en-US" u="none" baseline="0" dirty="0"/>
              <a:t>(Time: 30 Seconds)</a:t>
            </a:r>
            <a:endParaRPr lang="en-US" u="none" dirty="0"/>
          </a:p>
          <a:p>
            <a:pPr>
              <a:lnSpc>
                <a:spcPct val="50000"/>
              </a:lnSpc>
            </a:pPr>
            <a:endParaRPr lang="en-US" b="1" i="0" baseline="0" dirty="0"/>
          </a:p>
          <a:p>
            <a:r>
              <a:rPr lang="en-US" i="1" dirty="0"/>
              <a:t>Th</a:t>
            </a:r>
            <a:r>
              <a:rPr lang="en-US" i="1" baseline="0" dirty="0"/>
              <a:t>e</a:t>
            </a:r>
            <a:r>
              <a:rPr lang="en-US" b="0" i="1" baseline="0" dirty="0"/>
              <a:t> photo on the slide will appear. Next, advance the slide. The text will appear. Read the statement on the slide to participants. </a:t>
            </a:r>
            <a:endParaRPr lang="en-US" b="0" i="1" dirty="0"/>
          </a:p>
          <a:p>
            <a:pPr>
              <a:lnSpc>
                <a:spcPct val="50000"/>
              </a:lnSpc>
            </a:pPr>
            <a:endParaRPr lang="en-US" b="1" dirty="0"/>
          </a:p>
          <a:p>
            <a:r>
              <a:rPr lang="en-US" b="1" dirty="0"/>
              <a:t>SAY:</a:t>
            </a:r>
            <a:r>
              <a:rPr lang="en-US" b="1" baseline="0" dirty="0"/>
              <a:t> Being the top news story of the day should NEVER be for this reason. </a:t>
            </a:r>
          </a:p>
          <a:p>
            <a:pPr marL="173336" indent="-173336">
              <a:buFontTx/>
              <a:buChar char="-"/>
            </a:pPr>
            <a:r>
              <a:rPr lang="en-US" b="1" baseline="0" dirty="0"/>
              <a:t>This</a:t>
            </a:r>
            <a:r>
              <a:rPr lang="en-US" b="1" dirty="0"/>
              <a:t> former teacher</a:t>
            </a:r>
            <a:r>
              <a:rPr lang="en-US" b="1" baseline="0" dirty="0"/>
              <a:t> was charged after a video surfaced on social media</a:t>
            </a:r>
            <a:r>
              <a:rPr lang="en-US" b="1" dirty="0"/>
              <a:t>.</a:t>
            </a:r>
            <a:r>
              <a:rPr lang="en-US" b="1" baseline="0" dirty="0"/>
              <a:t> </a:t>
            </a:r>
          </a:p>
          <a:p>
            <a:pPr>
              <a:lnSpc>
                <a:spcPct val="50000"/>
              </a:lnSpc>
            </a:pPr>
            <a:endParaRPr lang="en-US" b="1" baseline="0" dirty="0"/>
          </a:p>
          <a:p>
            <a:pPr defTabSz="462229">
              <a:defRPr/>
            </a:pPr>
            <a:r>
              <a:rPr lang="en-US" sz="800" b="1" i="0" baseline="0" dirty="0"/>
              <a:t>Source Cited: Rogers, L. (2016, September). Selma teacher charged with sex with 15-year-old student after video surfaces. Alabama on-line news.</a:t>
            </a:r>
            <a:r>
              <a:rPr lang="en-US" sz="800" b="1" i="1" baseline="0" dirty="0"/>
              <a:t> </a:t>
            </a:r>
          </a:p>
          <a:p>
            <a:pPr defTabSz="462229">
              <a:defRPr/>
            </a:pPr>
            <a:r>
              <a:rPr lang="en-US" sz="800" b="1" i="0" dirty="0"/>
              <a:t>Retrieved</a:t>
            </a:r>
            <a:r>
              <a:rPr lang="en-US" sz="800" b="1" i="0" baseline="0" dirty="0"/>
              <a:t> from </a:t>
            </a:r>
            <a:r>
              <a:rPr lang="en-US" sz="800" b="1" i="0" dirty="0"/>
              <a:t>http://www.walb.com/story/33004236/selma-teacher-charged-with-multiple-sex-crimes-involving-student</a:t>
            </a:r>
            <a:endParaRPr lang="en-US" b="1" i="0" dirty="0"/>
          </a:p>
          <a:p>
            <a:pPr defTabSz="462229">
              <a:defRPr/>
            </a:pPr>
            <a:endParaRPr lang="en-US" b="0" i="1" dirty="0"/>
          </a:p>
          <a:p>
            <a:endParaRPr lang="en-US" b="1" i="1" baseline="0" dirty="0"/>
          </a:p>
        </p:txBody>
      </p:sp>
      <p:sp>
        <p:nvSpPr>
          <p:cNvPr id="4" name="Slide Number Placeholder 3"/>
          <p:cNvSpPr>
            <a:spLocks noGrp="1"/>
          </p:cNvSpPr>
          <p:nvPr>
            <p:ph type="sldNum" sz="quarter" idx="10"/>
          </p:nvPr>
        </p:nvSpPr>
        <p:spPr>
          <a:xfrm>
            <a:off x="3970939" y="8838575"/>
            <a:ext cx="3037840" cy="464820"/>
          </a:xfrm>
        </p:spPr>
        <p:txBody>
          <a:bodyPr/>
          <a:lstStyle/>
          <a:p>
            <a:fld id="{276F89BB-B7E5-B147-BFB7-69A1B0762F99}" type="slidenum">
              <a:rPr lang="en-US" smtClean="0"/>
              <a:t>12</a:t>
            </a:fld>
            <a:endParaRPr lang="en-US" dirty="0"/>
          </a:p>
        </p:txBody>
      </p:sp>
    </p:spTree>
    <p:extLst>
      <p:ext uri="{BB962C8B-B14F-4D97-AF65-F5344CB8AC3E}">
        <p14:creationId xmlns:p14="http://schemas.microsoft.com/office/powerpoint/2010/main" val="158855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dirty="0"/>
          </a:p>
          <a:p>
            <a:r>
              <a:rPr lang="en-US" i="1" dirty="0"/>
              <a:t>Read </a:t>
            </a:r>
            <a:r>
              <a:rPr lang="en-US" i="1" baseline="0" dirty="0"/>
              <a:t>the information found on the slide. </a:t>
            </a:r>
          </a:p>
          <a:p>
            <a:endParaRPr lang="en-US" i="1" baseline="0" dirty="0"/>
          </a:p>
          <a:p>
            <a:r>
              <a:rPr lang="en-US" b="1" i="0" baseline="0" dirty="0"/>
              <a:t>SAY: Unfortunately, Alabama has not fared well in ethical violations.  </a:t>
            </a:r>
          </a:p>
          <a:p>
            <a:endParaRPr lang="en-US" i="1" baseline="0" dirty="0"/>
          </a:p>
          <a:p>
            <a:pPr defTabSz="462229">
              <a:defRPr/>
            </a:pPr>
            <a:r>
              <a:rPr lang="en-US" b="0" i="0" baseline="0" dirty="0"/>
              <a:t>Source Cited: Chang, J. (2016, May). </a:t>
            </a:r>
            <a:r>
              <a:rPr lang="en-US" b="0" i="0" dirty="0"/>
              <a:t>Improper teacher-student cases on track to break Texas record</a:t>
            </a:r>
            <a:r>
              <a:rPr lang="en-US" b="0" i="1" dirty="0"/>
              <a:t>.</a:t>
            </a:r>
            <a:r>
              <a:rPr lang="en-US" b="0" i="0" dirty="0"/>
              <a:t> </a:t>
            </a:r>
            <a:r>
              <a:rPr lang="en-US" b="0" i="1" dirty="0"/>
              <a:t>Austin American</a:t>
            </a:r>
            <a:r>
              <a:rPr lang="en-US" b="0" i="1" baseline="0" dirty="0"/>
              <a:t>-Statesman</a:t>
            </a:r>
            <a:r>
              <a:rPr lang="en-US" b="0" i="0" baseline="0" dirty="0"/>
              <a:t>. Retrieved from http://www.mystatesman.com/news/news/improper-teacher-student-cases-on-track-to-break-t/nrK42/</a:t>
            </a:r>
          </a:p>
          <a:p>
            <a:endParaRPr lang="en-US" b="1" i="1" dirty="0"/>
          </a:p>
        </p:txBody>
      </p:sp>
      <p:sp>
        <p:nvSpPr>
          <p:cNvPr id="4" name="Slide Number Placeholder 3"/>
          <p:cNvSpPr>
            <a:spLocks noGrp="1"/>
          </p:cNvSpPr>
          <p:nvPr>
            <p:ph type="sldNum" sz="quarter" idx="10"/>
          </p:nvPr>
        </p:nvSpPr>
        <p:spPr/>
        <p:txBody>
          <a:bodyPr/>
          <a:lstStyle/>
          <a:p>
            <a:fld id="{276F89BB-B7E5-B147-BFB7-69A1B0762F99}" type="slidenum">
              <a:rPr lang="en-US" smtClean="0"/>
              <a:t>13</a:t>
            </a:fld>
            <a:endParaRPr lang="en-US" dirty="0"/>
          </a:p>
        </p:txBody>
      </p:sp>
    </p:spTree>
    <p:extLst>
      <p:ext uri="{BB962C8B-B14F-4D97-AF65-F5344CB8AC3E}">
        <p14:creationId xmlns:p14="http://schemas.microsoft.com/office/powerpoint/2010/main" val="71282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dirty="0"/>
          </a:p>
          <a:p>
            <a:r>
              <a:rPr lang="en-US" i="1" dirty="0"/>
              <a:t>Read </a:t>
            </a:r>
            <a:r>
              <a:rPr lang="en-US" i="1" baseline="0" dirty="0"/>
              <a:t>the information found on the slide.</a:t>
            </a:r>
          </a:p>
          <a:p>
            <a:endParaRPr lang="en-US" i="1" baseline="0" dirty="0"/>
          </a:p>
          <a:p>
            <a:r>
              <a:rPr lang="en-US" b="1" i="0" baseline="0" dirty="0"/>
              <a:t>SAY: If only it </a:t>
            </a:r>
            <a:r>
              <a:rPr lang="en-US" b="1" dirty="0"/>
              <a:t>was</a:t>
            </a:r>
            <a:r>
              <a:rPr lang="en-US" b="1" i="0" baseline="0" dirty="0"/>
              <a:t> as easy as that, and if only everyone was known for having common sense.</a:t>
            </a:r>
          </a:p>
          <a:p>
            <a:endParaRPr lang="en-US" dirty="0"/>
          </a:p>
          <a:p>
            <a:r>
              <a:rPr lang="en-US" i="1" baseline="0" dirty="0"/>
              <a:t>Advance to the next slide for the brief group dialogue segment.</a:t>
            </a:r>
          </a:p>
          <a:p>
            <a:endParaRPr lang="en-US" i="1" baseline="0" dirty="0"/>
          </a:p>
          <a:p>
            <a:pPr defTabSz="462229">
              <a:defRPr/>
            </a:pPr>
            <a:r>
              <a:rPr lang="en-US" i="0" dirty="0"/>
              <a:t>Source Cited: Phillips,</a:t>
            </a:r>
            <a:r>
              <a:rPr lang="en-US" i="0" baseline="0" dirty="0"/>
              <a:t> D</a:t>
            </a:r>
            <a:r>
              <a:rPr lang="en-US" b="0" i="0" baseline="0" dirty="0"/>
              <a:t>. (2014). </a:t>
            </a:r>
            <a:r>
              <a:rPr lang="en-US" i="1" baseline="0" dirty="0"/>
              <a:t>Inappropriate Relationships Between Educators and Students </a:t>
            </a:r>
            <a:r>
              <a:rPr lang="en-US" i="0" baseline="0" dirty="0"/>
              <a:t>[PDF Document]. Retrieved from www.taspa.org/mpage/2014sumconfHandouts</a:t>
            </a:r>
            <a:endParaRPr lang="en-US" i="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14</a:t>
            </a:fld>
            <a:endParaRPr lang="en-US" dirty="0"/>
          </a:p>
        </p:txBody>
      </p:sp>
    </p:spTree>
    <p:extLst>
      <p:ext uri="{BB962C8B-B14F-4D97-AF65-F5344CB8AC3E}">
        <p14:creationId xmlns:p14="http://schemas.microsoft.com/office/powerpoint/2010/main" val="142124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4 Minutes)</a:t>
            </a:r>
          </a:p>
          <a:p>
            <a:pPr defTabSz="462229">
              <a:defRPr/>
            </a:pPr>
            <a:endParaRPr lang="en-US" u="none" baseline="0" dirty="0"/>
          </a:p>
          <a:p>
            <a:pPr defTabSz="462229">
              <a:defRPr/>
            </a:pPr>
            <a:r>
              <a:rPr lang="en-US" i="1" u="none" baseline="0" dirty="0"/>
              <a:t>Note that two minutes are for the group discussion and two minutes are </a:t>
            </a:r>
            <a:r>
              <a:rPr lang="en-US" i="1" dirty="0"/>
              <a:t>for the sharing of</a:t>
            </a:r>
            <a:r>
              <a:rPr lang="en-US" i="1" baseline="0" dirty="0"/>
              <a:t> responses.</a:t>
            </a:r>
          </a:p>
          <a:p>
            <a:endParaRPr lang="en-US" b="1" i="0" baseline="0" dirty="0"/>
          </a:p>
          <a:p>
            <a:r>
              <a:rPr lang="en-US" b="1" i="0" baseline="0" dirty="0"/>
              <a:t>SAY: So what IS happening in our profession? </a:t>
            </a:r>
          </a:p>
          <a:p>
            <a:endParaRPr lang="en-US" b="1" dirty="0"/>
          </a:p>
          <a:p>
            <a:pPr marL="173336" indent="-173336">
              <a:buFontTx/>
              <a:buChar char="-"/>
            </a:pPr>
            <a:r>
              <a:rPr lang="en-US" b="1" i="0" baseline="0" dirty="0"/>
              <a:t>Why are we seeing more cases each year? </a:t>
            </a:r>
          </a:p>
          <a:p>
            <a:endParaRPr lang="en-US" b="1" i="0" baseline="0" dirty="0"/>
          </a:p>
          <a:p>
            <a:pPr marL="173336" indent="-173336">
              <a:buFontTx/>
              <a:buChar char="-"/>
            </a:pPr>
            <a:r>
              <a:rPr lang="en-US" b="1" i="0" baseline="0" dirty="0"/>
              <a:t>Discuss these questions in your group and be prepared to share your thoughts.</a:t>
            </a:r>
          </a:p>
          <a:p>
            <a:endParaRPr lang="en-US" b="1" i="0" baseline="0" dirty="0"/>
          </a:p>
          <a:p>
            <a:pPr marL="173336" indent="-173336">
              <a:buFontTx/>
              <a:buChar char="-"/>
            </a:pPr>
            <a:r>
              <a:rPr lang="en-US" b="1" i="0" baseline="0" dirty="0"/>
              <a:t>Let’s watch a video that addresses educator/student boundaries.</a:t>
            </a:r>
          </a:p>
          <a:p>
            <a:endParaRPr lang="en-US" b="1" i="0" baseline="0" dirty="0"/>
          </a:p>
          <a:p>
            <a:endParaRPr lang="en-US" b="1" i="0" baseline="0" dirty="0"/>
          </a:p>
          <a:p>
            <a:endParaRPr lang="en-US" i="1" baseline="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15</a:t>
            </a:fld>
            <a:endParaRPr lang="en-US" dirty="0"/>
          </a:p>
        </p:txBody>
      </p:sp>
    </p:spTree>
    <p:extLst>
      <p:ext uri="{BB962C8B-B14F-4D97-AF65-F5344CB8AC3E}">
        <p14:creationId xmlns:p14="http://schemas.microsoft.com/office/powerpoint/2010/main" val="358121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6 Minutes)</a:t>
            </a:r>
            <a:endParaRPr lang="en-US" u="none" dirty="0"/>
          </a:p>
          <a:p>
            <a:endParaRPr lang="en-US" i="1" baseline="0" dirty="0"/>
          </a:p>
          <a:p>
            <a:r>
              <a:rPr lang="en-US" i="1" u="sng" baseline="0" dirty="0"/>
              <a:t>Video Scenario for Presenter’s Reference:</a:t>
            </a:r>
          </a:p>
          <a:p>
            <a:endParaRPr lang="en-US" i="1" u="sng" baseline="0" dirty="0"/>
          </a:p>
          <a:p>
            <a:pPr defTabSz="462229">
              <a:defRPr/>
            </a:pPr>
            <a:r>
              <a:rPr lang="en-US" i="1" dirty="0"/>
              <a:t>Mr. Goode is a veteran teacher who is popular among colleagues and students. He often greets students with hugs and shoulder rubs, and he sometimes escorts female students into his classroom by placing his hand on the small of their backs. A female student in his fifth period class reported to another teacher that Mr. Goode’s physical greetings make her feel uncomfortable and invade her personal space. </a:t>
            </a:r>
          </a:p>
          <a:p>
            <a:pPr defTabSz="462229">
              <a:defRPr/>
            </a:pPr>
            <a:endParaRPr lang="en-US" i="1" dirty="0"/>
          </a:p>
          <a:p>
            <a:pPr defTabSz="462229">
              <a:defRPr/>
            </a:pPr>
            <a:r>
              <a:rPr lang="en-US" i="1" dirty="0"/>
              <a:t>Start video titled “Teacher-Student </a:t>
            </a:r>
            <a:r>
              <a:rPr lang="en-US" i="1"/>
              <a:t>Personal Boundaries”</a:t>
            </a:r>
            <a:endParaRPr lang="en-US" i="1" dirty="0"/>
          </a:p>
          <a:p>
            <a:endParaRPr lang="en-US" i="0"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16</a:t>
            </a:fld>
            <a:endParaRPr lang="en-US" dirty="0"/>
          </a:p>
        </p:txBody>
      </p:sp>
    </p:spTree>
    <p:extLst>
      <p:ext uri="{BB962C8B-B14F-4D97-AF65-F5344CB8AC3E}">
        <p14:creationId xmlns:p14="http://schemas.microsoft.com/office/powerpoint/2010/main" val="262027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a:t>
            </a:r>
            <a:r>
              <a:rPr lang="en-US" u="none" baseline="0" dirty="0"/>
              <a:t> (Time: 2 Minutes)</a:t>
            </a:r>
            <a:endParaRPr lang="en-US" u="none" dirty="0"/>
          </a:p>
          <a:p>
            <a:endParaRPr lang="en-US" i="1" baseline="0" dirty="0"/>
          </a:p>
          <a:p>
            <a:r>
              <a:rPr lang="en-US" b="1" i="0" baseline="0" dirty="0"/>
              <a:t>SAY: The data indicate that this could be a real example of what is happening in some schools. What boundary violations were presented in the video? </a:t>
            </a:r>
          </a:p>
          <a:p>
            <a:pPr defTabSz="462229">
              <a:defRPr/>
            </a:pPr>
            <a:endParaRPr lang="en-US" i="1" baseline="0" dirty="0"/>
          </a:p>
          <a:p>
            <a:pPr defTabSz="462229">
              <a:defRPr/>
            </a:pPr>
            <a:r>
              <a:rPr lang="en-US" i="1" baseline="0" dirty="0"/>
              <a:t>Allow participants to respond. Participants should note that the violations included, but were not limited to, inappropriate touching, singling out a student, inappropriate teasing, and inappropriate attention to a student. </a:t>
            </a:r>
            <a:r>
              <a:rPr lang="en-US" b="0" i="1" baseline="0" dirty="0"/>
              <a:t>Allow for large group responses as time permits. </a:t>
            </a:r>
          </a:p>
          <a:p>
            <a:pPr defTabSz="462229">
              <a:defRPr/>
            </a:pPr>
            <a:endParaRPr lang="en-US" b="0" i="1" baseline="0" dirty="0"/>
          </a:p>
          <a:p>
            <a:pPr defTabSz="462229">
              <a:defRPr/>
            </a:pPr>
            <a:r>
              <a:rPr lang="en-US" b="0" i="1" baseline="0" dirty="0"/>
              <a:t>Refer back to the video scenario throughout the remainder of the module.</a:t>
            </a:r>
          </a:p>
          <a:p>
            <a:endParaRPr lang="en-US" i="1" baseline="0" dirty="0"/>
          </a:p>
          <a:p>
            <a:endParaRPr lang="en-US" b="0" i="1" dirty="0"/>
          </a:p>
        </p:txBody>
      </p:sp>
      <p:sp>
        <p:nvSpPr>
          <p:cNvPr id="4" name="Slide Number Placeholder 3"/>
          <p:cNvSpPr>
            <a:spLocks noGrp="1"/>
          </p:cNvSpPr>
          <p:nvPr>
            <p:ph type="sldNum" sz="quarter" idx="10"/>
          </p:nvPr>
        </p:nvSpPr>
        <p:spPr/>
        <p:txBody>
          <a:bodyPr/>
          <a:lstStyle/>
          <a:p>
            <a:fld id="{E399FD1E-AA77-2049-BD5C-7B09D322BA44}" type="slidenum">
              <a:rPr lang="en-US" smtClean="0"/>
              <a:t>17</a:t>
            </a:fld>
            <a:endParaRPr lang="en-US" dirty="0"/>
          </a:p>
        </p:txBody>
      </p:sp>
    </p:spTree>
    <p:extLst>
      <p:ext uri="{BB962C8B-B14F-4D97-AF65-F5344CB8AC3E}">
        <p14:creationId xmlns:p14="http://schemas.microsoft.com/office/powerpoint/2010/main" val="901498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1 Minute)</a:t>
            </a:r>
            <a:endParaRPr lang="en-US" u="none" dirty="0"/>
          </a:p>
          <a:p>
            <a:endParaRPr lang="en-US" dirty="0"/>
          </a:p>
          <a:p>
            <a:pPr defTabSz="462229">
              <a:defRPr/>
            </a:pPr>
            <a:r>
              <a:rPr lang="en-US" i="1" dirty="0"/>
              <a:t>Read </a:t>
            </a:r>
            <a:r>
              <a:rPr lang="en-US" i="1" baseline="0" dirty="0"/>
              <a:t>the statement found on the slide. </a:t>
            </a:r>
          </a:p>
          <a:p>
            <a:pPr defTabSz="462229">
              <a:defRPr/>
            </a:pPr>
            <a:endParaRPr lang="en-US" b="1" i="0" baseline="0" dirty="0"/>
          </a:p>
          <a:p>
            <a:pPr defTabSz="462229">
              <a:defRPr/>
            </a:pPr>
            <a:r>
              <a:rPr lang="en-US" b="1" i="0" baseline="0" dirty="0"/>
              <a:t>SAY: How are we going to make the changes necessary to stop educators from having improper relationships with students?</a:t>
            </a:r>
          </a:p>
          <a:p>
            <a:pPr defTabSz="462229">
              <a:defRPr/>
            </a:pPr>
            <a:endParaRPr lang="en-US" b="1" i="0" baseline="0" dirty="0"/>
          </a:p>
          <a:p>
            <a:pPr marL="173336" indent="-173336" defTabSz="462229">
              <a:buFontTx/>
              <a:buChar char="-"/>
              <a:defRPr/>
            </a:pPr>
            <a:r>
              <a:rPr lang="en-US" b="1" i="0" baseline="0" dirty="0"/>
              <a:t>We can impact this disturbing trend by ensuring that all </a:t>
            </a:r>
            <a:r>
              <a:rPr lang="en-US" b="1" dirty="0"/>
              <a:t>Alabama educators are</a:t>
            </a:r>
            <a:r>
              <a:rPr lang="en-US" b="1" baseline="0" dirty="0"/>
              <a:t> aware of the issues, receive training, and comply with policies regarding </a:t>
            </a:r>
            <a:r>
              <a:rPr lang="en-US" b="1" dirty="0"/>
              <a:t>ethical conduct toward student</a:t>
            </a:r>
            <a:r>
              <a:rPr lang="en-US" b="1" baseline="0" dirty="0"/>
              <a:t>s. </a:t>
            </a:r>
          </a:p>
          <a:p>
            <a:pPr marL="173336" indent="-173336" defTabSz="462229">
              <a:buFontTx/>
              <a:buChar char="-"/>
              <a:defRPr/>
            </a:pPr>
            <a:endParaRPr lang="en-US" b="1" baseline="0" dirty="0"/>
          </a:p>
          <a:p>
            <a:pPr marL="173336" indent="-173336" defTabSz="462229">
              <a:buFontTx/>
              <a:buChar char="-"/>
              <a:defRPr/>
            </a:pPr>
            <a:r>
              <a:rPr lang="en-US" b="1" baseline="0" dirty="0"/>
              <a:t>We must </a:t>
            </a:r>
            <a:r>
              <a:rPr lang="en-US" b="1" dirty="0"/>
              <a:t>maintain the dignity of the profession, respect and obey the law, demonstrate personal integrity, and exemplify honesty. </a:t>
            </a:r>
          </a:p>
          <a:p>
            <a:pPr marL="173336" indent="-173336" defTabSz="462229">
              <a:buFontTx/>
              <a:buChar char="-"/>
              <a:defRPr/>
            </a:pPr>
            <a:endParaRPr lang="en-US" b="1" dirty="0"/>
          </a:p>
          <a:p>
            <a:pPr marL="173336" indent="-173336" defTabSz="462229">
              <a:buFontTx/>
              <a:buChar char="-"/>
              <a:defRPr/>
            </a:pPr>
            <a:r>
              <a:rPr lang="en-US" b="1" dirty="0"/>
              <a:t>Let’s start with parameters as</a:t>
            </a:r>
            <a:r>
              <a:rPr lang="en-US" b="1" baseline="0" dirty="0"/>
              <a:t> they relate to professional </a:t>
            </a:r>
            <a:r>
              <a:rPr lang="en-US" b="1" dirty="0"/>
              <a:t>b</a:t>
            </a:r>
            <a:r>
              <a:rPr lang="en-US" b="1" baseline="0" dirty="0"/>
              <a:t>oundaries.</a:t>
            </a:r>
            <a:endParaRPr lang="en-US" b="1" dirty="0"/>
          </a:p>
          <a:p>
            <a:pPr defTabSz="462229">
              <a:defRPr/>
            </a:pPr>
            <a:endParaRPr lang="en-US" sz="800" b="1" i="1" dirty="0"/>
          </a:p>
          <a:p>
            <a:endParaRPr lang="en-US" i="1"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18</a:t>
            </a:fld>
            <a:endParaRPr lang="en-US" dirty="0"/>
          </a:p>
        </p:txBody>
      </p:sp>
    </p:spTree>
    <p:extLst>
      <p:ext uri="{BB962C8B-B14F-4D97-AF65-F5344CB8AC3E}">
        <p14:creationId xmlns:p14="http://schemas.microsoft.com/office/powerpoint/2010/main" val="85546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183380"/>
          </a:xfrm>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1 Minute)</a:t>
            </a:r>
            <a:endParaRPr lang="en-US" u="none" dirty="0"/>
          </a:p>
          <a:p>
            <a:endParaRPr lang="en-US" b="1" baseline="0" dirty="0"/>
          </a:p>
          <a:p>
            <a:r>
              <a:rPr lang="en-US" i="1" dirty="0"/>
              <a:t>This slide introduces</a:t>
            </a:r>
            <a:r>
              <a:rPr lang="en-US" i="1" baseline="0" dirty="0"/>
              <a:t> the concept of professional boundaries between teachers and students. </a:t>
            </a:r>
          </a:p>
          <a:p>
            <a:endParaRPr lang="en-US" b="1" baseline="0" dirty="0"/>
          </a:p>
          <a:p>
            <a:r>
              <a:rPr lang="en-US" b="1" baseline="0" dirty="0"/>
              <a:t>SAY: In a recent study, the term “professional boundaries” was defined as: </a:t>
            </a:r>
          </a:p>
          <a:p>
            <a:endParaRPr lang="en-US" b="1" baseline="0" dirty="0"/>
          </a:p>
          <a:p>
            <a:pPr marL="173336" indent="-173336">
              <a:buFontTx/>
              <a:buChar char="-"/>
            </a:pPr>
            <a:r>
              <a:rPr lang="en-US" b="1" dirty="0"/>
              <a:t>Parameters that describe the limits of a relationship where one person entrusts his or her welfare and safety to a professional and often in circumstances where a power imbalance might exist.</a:t>
            </a:r>
            <a:r>
              <a:rPr lang="en-US" b="1" baseline="0" dirty="0"/>
              <a:t> </a:t>
            </a:r>
          </a:p>
          <a:p>
            <a:r>
              <a:rPr lang="en-US" b="1" baseline="0" dirty="0"/>
              <a:t>  </a:t>
            </a:r>
          </a:p>
          <a:p>
            <a:pPr marL="173336" indent="-173336">
              <a:buFontTx/>
              <a:buChar char="-"/>
            </a:pPr>
            <a:r>
              <a:rPr lang="en-US" b="1" baseline="0" dirty="0"/>
              <a:t>One of the most significant aspects of the teaching profession is the professional relationship between teachers and students. </a:t>
            </a:r>
            <a:endParaRPr lang="en-US" b="1" dirty="0"/>
          </a:p>
          <a:p>
            <a:endParaRPr lang="en-US" baseline="0" dirty="0"/>
          </a:p>
          <a:p>
            <a:r>
              <a:rPr lang="en-US" i="0" baseline="0" dirty="0"/>
              <a:t>Source Cited: Bird, S. (2013). Managing professional boundaries. </a:t>
            </a:r>
            <a:r>
              <a:rPr lang="en-US" i="1" baseline="0" dirty="0"/>
              <a:t>Australian Family Physician </a:t>
            </a:r>
            <a:r>
              <a:rPr lang="en-US" i="0" baseline="0" dirty="0"/>
              <a:t>(AFP), 42(9). Retrieved from </a:t>
            </a:r>
            <a:r>
              <a:rPr lang="en-US" dirty="0"/>
              <a:t>http://</a:t>
            </a:r>
            <a:r>
              <a:rPr lang="en-US" dirty="0" err="1"/>
              <a:t>www.racgp.org.au</a:t>
            </a:r>
            <a:r>
              <a:rPr lang="en-US" dirty="0"/>
              <a:t>/</a:t>
            </a:r>
            <a:r>
              <a:rPr lang="en-US" dirty="0" err="1"/>
              <a:t>afp</a:t>
            </a:r>
            <a:r>
              <a:rPr lang="en-US" dirty="0"/>
              <a:t>/2013/September/managing-professional-boundaries</a:t>
            </a:r>
          </a:p>
          <a:p>
            <a:endParaRPr lang="en-US"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19</a:t>
            </a:fld>
            <a:endParaRPr lang="en-US" dirty="0"/>
          </a:p>
        </p:txBody>
      </p:sp>
    </p:spTree>
    <p:extLst>
      <p:ext uri="{BB962C8B-B14F-4D97-AF65-F5344CB8AC3E}">
        <p14:creationId xmlns:p14="http://schemas.microsoft.com/office/powerpoint/2010/main" val="60998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F89BB-B7E5-B147-BFB7-69A1B0762F99}" type="slidenum">
              <a:rPr lang="en-US" smtClean="0"/>
              <a:t>2</a:t>
            </a:fld>
            <a:endParaRPr lang="en-US" dirty="0"/>
          </a:p>
        </p:txBody>
      </p:sp>
    </p:spTree>
    <p:extLst>
      <p:ext uri="{BB962C8B-B14F-4D97-AF65-F5344CB8AC3E}">
        <p14:creationId xmlns:p14="http://schemas.microsoft.com/office/powerpoint/2010/main" val="117025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414177"/>
          </a:xfrm>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pPr>
              <a:lnSpc>
                <a:spcPct val="50000"/>
              </a:lnSpc>
            </a:pPr>
            <a:endParaRPr lang="en-US" b="1" u="sng" dirty="0"/>
          </a:p>
          <a:p>
            <a:pPr>
              <a:lnSpc>
                <a:spcPct val="50000"/>
              </a:lnSpc>
            </a:pPr>
            <a:endParaRPr lang="en-US" b="1" u="sng" dirty="0"/>
          </a:p>
          <a:p>
            <a:pPr defTabSz="462229">
              <a:defRPr/>
            </a:pPr>
            <a:r>
              <a:rPr lang="en-US" u="sng" dirty="0"/>
              <a:t>Presenter’s Notes</a:t>
            </a:r>
            <a:r>
              <a:rPr lang="en-US" u="none" dirty="0"/>
              <a:t>: </a:t>
            </a:r>
            <a:r>
              <a:rPr lang="en-US" u="none" baseline="0" dirty="0"/>
              <a:t>(Time: 2 Minutes)</a:t>
            </a:r>
            <a:endParaRPr lang="en-US" u="none" dirty="0"/>
          </a:p>
          <a:p>
            <a:pPr>
              <a:lnSpc>
                <a:spcPct val="50000"/>
              </a:lnSpc>
            </a:pPr>
            <a:endParaRPr lang="en-US" b="1" dirty="0"/>
          </a:p>
          <a:p>
            <a:pPr>
              <a:lnSpc>
                <a:spcPct val="50000"/>
              </a:lnSpc>
            </a:pPr>
            <a:endParaRPr lang="en-US" b="1" dirty="0"/>
          </a:p>
          <a:p>
            <a:r>
              <a:rPr lang="en-US" b="1" dirty="0"/>
              <a:t>SAY: When we talk about educator/student relationships it is important to note that the relationship is not equal. Educators are in a unique position of trust, authority, and influence with their students, which means that there is always an inherent power imbalance between teachers and students. </a:t>
            </a:r>
          </a:p>
          <a:p>
            <a:pPr>
              <a:lnSpc>
                <a:spcPct val="50000"/>
              </a:lnSpc>
            </a:pPr>
            <a:endParaRPr lang="en-US" b="0" baseline="0" dirty="0"/>
          </a:p>
          <a:p>
            <a:pPr marL="173336" indent="-173336">
              <a:buFont typeface="Lucida Grande"/>
              <a:buChar char="-"/>
            </a:pPr>
            <a:r>
              <a:rPr lang="en-US" b="1" baseline="0" dirty="0"/>
              <a:t>Why is the educator/student relationship NOT equal?</a:t>
            </a:r>
          </a:p>
          <a:p>
            <a:pPr>
              <a:lnSpc>
                <a:spcPct val="50000"/>
              </a:lnSpc>
            </a:pPr>
            <a:endParaRPr lang="en-US" b="1" baseline="0" dirty="0"/>
          </a:p>
          <a:p>
            <a:r>
              <a:rPr lang="en-US" b="0" i="1" baseline="0" dirty="0"/>
              <a:t>Allow participants to respond to the question. Then state the following:</a:t>
            </a:r>
          </a:p>
          <a:p>
            <a:pPr>
              <a:lnSpc>
                <a:spcPct val="50000"/>
              </a:lnSpc>
            </a:pPr>
            <a:endParaRPr lang="en-US" b="1" i="0" baseline="0" dirty="0"/>
          </a:p>
          <a:p>
            <a:pPr defTabSz="462229">
              <a:defRPr/>
            </a:pPr>
            <a:r>
              <a:rPr lang="en-US" b="1" dirty="0"/>
              <a:t>SAY: The relationship between an educator and a student could also be viewed as a power relationship. </a:t>
            </a:r>
          </a:p>
          <a:p>
            <a:pPr defTabSz="462229">
              <a:lnSpc>
                <a:spcPct val="50000"/>
              </a:lnSpc>
              <a:defRPr/>
            </a:pPr>
            <a:endParaRPr lang="en-US" b="1" dirty="0"/>
          </a:p>
          <a:p>
            <a:pPr marL="173336" indent="-173336" defTabSz="462229">
              <a:buFontTx/>
              <a:buChar char="-"/>
              <a:defRPr/>
            </a:pPr>
            <a:r>
              <a:rPr lang="en-US" b="1" dirty="0"/>
              <a:t>Educators have more power than imagined. Not only do they shape minds and guide learning, they also have the power to impact a student emotionally, mentally, and physically. </a:t>
            </a:r>
          </a:p>
          <a:p>
            <a:pPr marL="173336" indent="-173336" defTabSz="462229">
              <a:lnSpc>
                <a:spcPct val="50000"/>
              </a:lnSpc>
              <a:buFontTx/>
              <a:buChar char="-"/>
              <a:defRPr/>
            </a:pPr>
            <a:endParaRPr lang="en-US" b="1" dirty="0"/>
          </a:p>
          <a:p>
            <a:pPr marL="173336" indent="-173336" defTabSz="462229">
              <a:buFontTx/>
              <a:buChar char="-"/>
              <a:defRPr/>
            </a:pPr>
            <a:r>
              <a:rPr lang="en-US" b="1" dirty="0"/>
              <a:t>The educator/student relationship is DEFINTELY NOT EQUAL. </a:t>
            </a:r>
          </a:p>
          <a:p>
            <a:pPr>
              <a:lnSpc>
                <a:spcPct val="50000"/>
              </a:lnSpc>
            </a:pPr>
            <a:endParaRPr lang="en-US" i="1" dirty="0"/>
          </a:p>
          <a:p>
            <a:r>
              <a:rPr lang="en-US" dirty="0"/>
              <a:t>Source Cited: </a:t>
            </a:r>
            <a:r>
              <a:rPr lang="en-US" i="0" baseline="0" dirty="0"/>
              <a:t>Bird, S. (2013). Managing professional boundaries. </a:t>
            </a:r>
            <a:r>
              <a:rPr lang="en-US" i="1" baseline="0" dirty="0"/>
              <a:t>Australian Family Physician </a:t>
            </a:r>
            <a:r>
              <a:rPr lang="en-US" i="0" baseline="0" dirty="0"/>
              <a:t>(AFP), 42(9). Retrieved from </a:t>
            </a:r>
            <a:r>
              <a:rPr lang="en-US" dirty="0"/>
              <a:t>http://</a:t>
            </a:r>
            <a:r>
              <a:rPr lang="en-US" dirty="0" err="1"/>
              <a:t>www.racgp.org.au</a:t>
            </a:r>
            <a:r>
              <a:rPr lang="en-US" dirty="0"/>
              <a:t>/</a:t>
            </a:r>
            <a:r>
              <a:rPr lang="en-US" dirty="0" err="1"/>
              <a:t>afp</a:t>
            </a:r>
            <a:r>
              <a:rPr lang="en-US" dirty="0"/>
              <a:t>/2013/September/managing-professional-boundaries</a:t>
            </a:r>
          </a:p>
        </p:txBody>
      </p:sp>
      <p:sp>
        <p:nvSpPr>
          <p:cNvPr id="4" name="Slide Number Placeholder 3"/>
          <p:cNvSpPr>
            <a:spLocks noGrp="1"/>
          </p:cNvSpPr>
          <p:nvPr>
            <p:ph type="sldNum" sz="quarter" idx="10"/>
          </p:nvPr>
        </p:nvSpPr>
        <p:spPr/>
        <p:txBody>
          <a:bodyPr/>
          <a:lstStyle/>
          <a:p>
            <a:fld id="{276F89BB-B7E5-B147-BFB7-69A1B0762F99}" type="slidenum">
              <a:rPr lang="en-US" smtClean="0"/>
              <a:t>20</a:t>
            </a:fld>
            <a:endParaRPr lang="en-US" dirty="0"/>
          </a:p>
        </p:txBody>
      </p:sp>
    </p:spTree>
    <p:extLst>
      <p:ext uri="{BB962C8B-B14F-4D97-AF65-F5344CB8AC3E}">
        <p14:creationId xmlns:p14="http://schemas.microsoft.com/office/powerpoint/2010/main" val="418950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a:t>
            </a:r>
            <a:r>
              <a:rPr lang="en-US" u="none" baseline="0" dirty="0"/>
              <a:t> (Time: 30 Seconds)</a:t>
            </a:r>
            <a:endParaRPr lang="en-US" u="none" dirty="0"/>
          </a:p>
          <a:p>
            <a:endParaRPr lang="en-US" b="1" u="sng" dirty="0"/>
          </a:p>
          <a:p>
            <a:r>
              <a:rPr lang="en-US" b="1" dirty="0"/>
              <a:t>SAY:</a:t>
            </a:r>
            <a:r>
              <a:rPr lang="en-US" b="1" baseline="0" dirty="0"/>
              <a:t> </a:t>
            </a:r>
            <a:r>
              <a:rPr lang="en-US" b="1" dirty="0"/>
              <a:t>There are different types of boundaries</a:t>
            </a:r>
            <a:r>
              <a:rPr lang="en-US" b="1" baseline="0" dirty="0"/>
              <a:t> that we need to discuss in reference to educator/student relationships. While this is not an inclusive list, the majority of boundary violations fall within these categories. The boundary violations include:</a:t>
            </a:r>
          </a:p>
          <a:p>
            <a:endParaRPr lang="en-US" b="1" baseline="0" dirty="0"/>
          </a:p>
          <a:p>
            <a:pPr marL="173336" indent="-173336">
              <a:buFontTx/>
              <a:buChar char="-"/>
            </a:pPr>
            <a:r>
              <a:rPr lang="en-US" b="1" baseline="0" dirty="0"/>
              <a:t>Emotional</a:t>
            </a:r>
          </a:p>
          <a:p>
            <a:endParaRPr lang="en-US" b="1" dirty="0"/>
          </a:p>
          <a:p>
            <a:pPr marL="173336" indent="-173336">
              <a:buFontTx/>
              <a:buChar char="-"/>
            </a:pPr>
            <a:r>
              <a:rPr lang="en-US" b="1" dirty="0"/>
              <a:t>R</a:t>
            </a:r>
            <a:r>
              <a:rPr lang="en-US" b="1" baseline="0" dirty="0"/>
              <a:t>elationship</a:t>
            </a:r>
          </a:p>
          <a:p>
            <a:endParaRPr lang="en-US" b="1" baseline="0" dirty="0"/>
          </a:p>
          <a:p>
            <a:pPr marL="173336" indent="-173336">
              <a:buFontTx/>
              <a:buChar char="-"/>
            </a:pPr>
            <a:r>
              <a:rPr lang="en-US" b="1" dirty="0"/>
              <a:t>C</a:t>
            </a:r>
            <a:r>
              <a:rPr lang="en-US" b="1" baseline="0" dirty="0"/>
              <a:t>ommunication</a:t>
            </a:r>
          </a:p>
          <a:p>
            <a:endParaRPr lang="en-US" b="0" i="1" baseline="0" dirty="0"/>
          </a:p>
          <a:p>
            <a:r>
              <a:rPr lang="en-US" b="0" baseline="0" dirty="0"/>
              <a:t>Source Cited: </a:t>
            </a:r>
            <a:r>
              <a:rPr lang="en-US" dirty="0"/>
              <a:t>Teacher Registration Board, Northern Territory. (2015, September). </a:t>
            </a:r>
            <a:r>
              <a:rPr lang="en-US" i="1" dirty="0"/>
              <a:t>Managing Professional Boundaries</a:t>
            </a:r>
            <a:r>
              <a:rPr lang="en-US" dirty="0"/>
              <a:t>. Retrieved from</a:t>
            </a:r>
            <a:r>
              <a:rPr lang="en-US" b="0" i="1" baseline="0" dirty="0"/>
              <a:t> </a:t>
            </a:r>
            <a:r>
              <a:rPr lang="en-US" b="0" i="0" baseline="0" dirty="0"/>
              <a:t>http://www.trb.nt.gov.au/__data/assets/pdf_file/0019/40915/Managing-Professional-Boundaries-Guidelines-for-Teachers-.pdf</a:t>
            </a:r>
            <a:endParaRPr lang="en-US" b="0" i="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21</a:t>
            </a:fld>
            <a:endParaRPr lang="en-US" dirty="0"/>
          </a:p>
        </p:txBody>
      </p:sp>
    </p:spTree>
    <p:extLst>
      <p:ext uri="{BB962C8B-B14F-4D97-AF65-F5344CB8AC3E}">
        <p14:creationId xmlns:p14="http://schemas.microsoft.com/office/powerpoint/2010/main" val="3276773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03884"/>
            <a:ext cx="5608320" cy="4183380"/>
          </a:xfrm>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pPr>
              <a:lnSpc>
                <a:spcPct val="50000"/>
              </a:lnSpc>
            </a:pPr>
            <a:endParaRPr lang="en-US" b="1" u="sng" dirty="0"/>
          </a:p>
          <a:p>
            <a:pPr defTabSz="462229">
              <a:defRPr/>
            </a:pPr>
            <a:r>
              <a:rPr lang="en-US" u="sng" dirty="0"/>
              <a:t>Presenter’s Notes</a:t>
            </a:r>
            <a:r>
              <a:rPr lang="en-US" u="none" dirty="0"/>
              <a:t>: </a:t>
            </a:r>
            <a:r>
              <a:rPr lang="en-US" u="none" baseline="0" dirty="0"/>
              <a:t>(Time: 1 </a:t>
            </a:r>
            <a:r>
              <a:rPr lang="en-US" dirty="0"/>
              <a:t>M</a:t>
            </a:r>
            <a:r>
              <a:rPr lang="en-US" u="none" baseline="0" dirty="0"/>
              <a:t>inute)</a:t>
            </a:r>
            <a:endParaRPr lang="en-US" u="none" dirty="0"/>
          </a:p>
          <a:p>
            <a:pPr>
              <a:lnSpc>
                <a:spcPct val="50000"/>
              </a:lnSpc>
            </a:pPr>
            <a:endParaRPr lang="en-US" b="1" dirty="0"/>
          </a:p>
          <a:p>
            <a:r>
              <a:rPr lang="en-US" b="1" dirty="0"/>
              <a:t>SAY:</a:t>
            </a:r>
            <a:r>
              <a:rPr lang="en-US" b="1" baseline="0" dirty="0"/>
              <a:t> </a:t>
            </a:r>
            <a:r>
              <a:rPr lang="en-US" b="1" dirty="0"/>
              <a:t>The first typ</a:t>
            </a:r>
            <a:r>
              <a:rPr lang="en-US" b="1" baseline="0" dirty="0"/>
              <a:t>e of boundary violation relates to emotional aspects of the educator/student relationship. </a:t>
            </a:r>
          </a:p>
          <a:p>
            <a:pPr>
              <a:lnSpc>
                <a:spcPct val="50000"/>
              </a:lnSpc>
            </a:pPr>
            <a:endParaRPr lang="en-US" b="1" baseline="0" dirty="0"/>
          </a:p>
          <a:p>
            <a:pPr marL="173336" indent="-173336">
              <a:buFontTx/>
              <a:buChar char="-"/>
            </a:pPr>
            <a:r>
              <a:rPr lang="en-US" b="1" baseline="0" dirty="0"/>
              <a:t>How many of you believe this statement to be true? </a:t>
            </a:r>
            <a:r>
              <a:rPr lang="en-US" b="1" i="0" baseline="0" dirty="0"/>
              <a:t>“Teachers do not have favorites in their classrooms.”</a:t>
            </a:r>
          </a:p>
          <a:p>
            <a:pPr>
              <a:lnSpc>
                <a:spcPct val="50000"/>
              </a:lnSpc>
            </a:pPr>
            <a:endParaRPr lang="en-US" b="1" i="0" baseline="0" dirty="0"/>
          </a:p>
          <a:p>
            <a:r>
              <a:rPr lang="en-US" b="1" i="0" baseline="0" dirty="0"/>
              <a:t> </a:t>
            </a:r>
            <a:r>
              <a:rPr lang="en-US" b="0" i="1" baseline="0" dirty="0"/>
              <a:t>Allow participants to respond, and then r</a:t>
            </a:r>
            <a:r>
              <a:rPr lang="en-US" b="0" i="1" dirty="0"/>
              <a:t>ead the information on the slide. </a:t>
            </a:r>
            <a:endParaRPr lang="en-US" b="0" i="1" baseline="0" dirty="0"/>
          </a:p>
          <a:p>
            <a:pPr>
              <a:lnSpc>
                <a:spcPct val="50000"/>
              </a:lnSpc>
            </a:pPr>
            <a:endParaRPr lang="en-US" b="1" baseline="0" dirty="0"/>
          </a:p>
          <a:p>
            <a:r>
              <a:rPr lang="en-US" b="1" baseline="0" dirty="0"/>
              <a:t>SAY: While this seems innocent enough, it can lead to a boundary violation where the educator/student relationship is compromised. Many students come to school with an emotional need to connect with an adult. </a:t>
            </a:r>
          </a:p>
          <a:p>
            <a:pPr>
              <a:lnSpc>
                <a:spcPct val="50000"/>
              </a:lnSpc>
            </a:pPr>
            <a:endParaRPr lang="en-US" b="1" baseline="0" dirty="0"/>
          </a:p>
          <a:p>
            <a:pPr marL="173336" indent="-173336">
              <a:buFontTx/>
              <a:buChar char="-"/>
            </a:pPr>
            <a:r>
              <a:rPr lang="en-US" b="1" baseline="0" dirty="0"/>
              <a:t>There are two types of relationships with students, a professional relationship and a personal relationship. </a:t>
            </a:r>
          </a:p>
          <a:p>
            <a:pPr marL="173336" indent="-173336">
              <a:lnSpc>
                <a:spcPct val="50000"/>
              </a:lnSpc>
              <a:buFontTx/>
              <a:buChar char="-"/>
            </a:pPr>
            <a:endParaRPr lang="en-US" b="1" baseline="0" dirty="0"/>
          </a:p>
          <a:p>
            <a:pPr marL="173336" indent="-173336">
              <a:buFontTx/>
              <a:buChar char="-"/>
            </a:pPr>
            <a:r>
              <a:rPr lang="en-US" b="1" dirty="0"/>
              <a:t>I</a:t>
            </a:r>
            <a:r>
              <a:rPr lang="en-US" b="1" baseline="0" dirty="0"/>
              <a:t>t is critical for educators to focus on developing a professional relationship that does not cross a personal boundary. When crossing lines emotionally with a student, you begin to slide down a slippery slope.</a:t>
            </a:r>
          </a:p>
          <a:p>
            <a:pPr>
              <a:lnSpc>
                <a:spcPct val="50000"/>
              </a:lnSpc>
            </a:pPr>
            <a:endParaRPr lang="en-US" b="0" i="1" baseline="0" dirty="0"/>
          </a:p>
          <a:p>
            <a:r>
              <a:rPr lang="en-US" sz="800" b="0" i="1" baseline="0" dirty="0"/>
              <a:t>Source Cited: </a:t>
            </a:r>
            <a:r>
              <a:rPr lang="en-US" sz="800" dirty="0"/>
              <a:t>Teacher Registration Board, Northern Territory. (2015, September). </a:t>
            </a:r>
            <a:r>
              <a:rPr lang="en-US" sz="800" i="1" dirty="0"/>
              <a:t>Managing Professional Boundaries</a:t>
            </a:r>
            <a:r>
              <a:rPr lang="en-US" sz="800" dirty="0"/>
              <a:t>. Retrieved from</a:t>
            </a:r>
            <a:r>
              <a:rPr lang="en-US" sz="800" i="1" dirty="0"/>
              <a:t> </a:t>
            </a:r>
            <a:r>
              <a:rPr lang="en-US" sz="800" dirty="0"/>
              <a:t>http://www.trb.nt.gov.au/__data/assets/pdf_file/0019/40915/Managing-Professional-Boundaries-Guidelines-for-Teachers-.pdf</a:t>
            </a:r>
          </a:p>
          <a:p>
            <a:endParaRPr lang="en-US" b="1" i="1" baseline="0" dirty="0"/>
          </a:p>
          <a:p>
            <a:endParaRPr lang="en-US" b="1" i="1"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22</a:t>
            </a:fld>
            <a:endParaRPr lang="en-US" dirty="0"/>
          </a:p>
        </p:txBody>
      </p:sp>
      <p:sp>
        <p:nvSpPr>
          <p:cNvPr id="5" name="TextBox 4"/>
          <p:cNvSpPr txBox="1"/>
          <p:nvPr/>
        </p:nvSpPr>
        <p:spPr>
          <a:xfrm>
            <a:off x="2054563" y="3189443"/>
            <a:ext cx="2488540" cy="281616"/>
          </a:xfrm>
          <a:prstGeom prst="rect">
            <a:avLst/>
          </a:prstGeom>
          <a:noFill/>
        </p:spPr>
        <p:txBody>
          <a:bodyPr wrap="square" lIns="92446" tIns="46223" rIns="92446" bIns="46223" rtlCol="0">
            <a:spAutoFit/>
          </a:bodyPr>
          <a:lstStyle/>
          <a:p>
            <a:r>
              <a:rPr lang="en-US" sz="1200" dirty="0"/>
              <a:t>(Teacher Registration Board, 2015)</a:t>
            </a:r>
          </a:p>
        </p:txBody>
      </p:sp>
    </p:spTree>
    <p:extLst>
      <p:ext uri="{BB962C8B-B14F-4D97-AF65-F5344CB8AC3E}">
        <p14:creationId xmlns:p14="http://schemas.microsoft.com/office/powerpoint/2010/main" val="3194041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256539"/>
            <a:ext cx="5608320" cy="4183380"/>
          </a:xfrm>
        </p:spPr>
        <p:txBody>
          <a:bodyPr/>
          <a:lstStyle/>
          <a:p>
            <a:r>
              <a:rPr lang="en-US" sz="1100" u="sng" dirty="0"/>
              <a:t>Directions</a:t>
            </a:r>
            <a:r>
              <a:rPr lang="en-US" sz="1100" u="sng" baseline="0" dirty="0"/>
              <a:t> for Presenter: </a:t>
            </a:r>
            <a:r>
              <a:rPr lang="en-US" sz="1100" i="1" u="sng" baseline="0" dirty="0"/>
              <a:t>Italics</a:t>
            </a:r>
            <a:endParaRPr lang="en-US" sz="1100" i="1" u="sng" dirty="0"/>
          </a:p>
          <a:p>
            <a:r>
              <a:rPr lang="en-US" sz="1100" u="sng" dirty="0"/>
              <a:t>Information for Presenter to Convey: </a:t>
            </a:r>
            <a:r>
              <a:rPr lang="en-US" sz="1100" b="1" u="sng" dirty="0"/>
              <a:t>Bold</a:t>
            </a:r>
          </a:p>
          <a:p>
            <a:pPr>
              <a:lnSpc>
                <a:spcPct val="50000"/>
              </a:lnSpc>
            </a:pPr>
            <a:endParaRPr lang="en-US" sz="1100" b="1" u="sng" dirty="0"/>
          </a:p>
          <a:p>
            <a:pPr defTabSz="462229">
              <a:defRPr/>
            </a:pPr>
            <a:r>
              <a:rPr lang="en-US" sz="1100" u="sng" dirty="0"/>
              <a:t>Presenter’s Notes</a:t>
            </a:r>
            <a:r>
              <a:rPr lang="en-US" sz="1100" u="none" dirty="0"/>
              <a:t>: </a:t>
            </a:r>
            <a:r>
              <a:rPr lang="en-US" sz="1100" u="none" baseline="0" dirty="0"/>
              <a:t>(Time: 1 Minute)</a:t>
            </a:r>
            <a:endParaRPr lang="en-US" sz="1100" u="none" dirty="0"/>
          </a:p>
          <a:p>
            <a:pPr>
              <a:lnSpc>
                <a:spcPct val="50000"/>
              </a:lnSpc>
            </a:pPr>
            <a:endParaRPr lang="en-US" sz="1100" b="1" u="sng" dirty="0"/>
          </a:p>
          <a:p>
            <a:r>
              <a:rPr lang="en-US" sz="1100" b="1" dirty="0"/>
              <a:t>SAY:</a:t>
            </a:r>
            <a:r>
              <a:rPr lang="en-US" sz="1100" b="1" baseline="0" dirty="0"/>
              <a:t> </a:t>
            </a:r>
            <a:r>
              <a:rPr lang="en-US" sz="1100" b="1" dirty="0"/>
              <a:t>The second type of boundary</a:t>
            </a:r>
            <a:r>
              <a:rPr lang="en-US" sz="1100" b="1" baseline="0" dirty="0"/>
              <a:t> violation pertains to inappropriate relationships with students</a:t>
            </a:r>
            <a:r>
              <a:rPr lang="en-US" sz="1100" baseline="0" dirty="0"/>
              <a:t>. </a:t>
            </a:r>
            <a:r>
              <a:rPr lang="en-US" sz="1100" b="1" baseline="0" dirty="0"/>
              <a:t>This boundary violation is the MOST life-changing for all involved.</a:t>
            </a:r>
          </a:p>
          <a:p>
            <a:pPr>
              <a:lnSpc>
                <a:spcPct val="50000"/>
              </a:lnSpc>
            </a:pPr>
            <a:endParaRPr lang="en-US" sz="1100" baseline="0" dirty="0"/>
          </a:p>
          <a:p>
            <a:r>
              <a:rPr lang="en-US" sz="1100" i="1" baseline="0" dirty="0"/>
              <a:t>Read the information on the slide. </a:t>
            </a:r>
          </a:p>
          <a:p>
            <a:pPr>
              <a:lnSpc>
                <a:spcPct val="50000"/>
              </a:lnSpc>
            </a:pPr>
            <a:endParaRPr lang="en-US" sz="1100" baseline="0" dirty="0"/>
          </a:p>
          <a:p>
            <a:r>
              <a:rPr lang="en-US" sz="1100" b="1" baseline="0" dirty="0"/>
              <a:t>SAY: How many of you have read in a newspaper, seen on television, or personally know a teacher who has had an inappropriate relationship with a student? </a:t>
            </a:r>
          </a:p>
          <a:p>
            <a:endParaRPr lang="en-US" sz="1100" b="0" baseline="0" dirty="0"/>
          </a:p>
          <a:p>
            <a:r>
              <a:rPr lang="en-US" sz="1100" b="0" i="1" baseline="0" dirty="0"/>
              <a:t>(Most hands should be raised.)</a:t>
            </a:r>
          </a:p>
          <a:p>
            <a:pPr>
              <a:lnSpc>
                <a:spcPct val="50000"/>
              </a:lnSpc>
            </a:pPr>
            <a:endParaRPr lang="en-US" sz="1100" b="0" baseline="0" dirty="0"/>
          </a:p>
          <a:p>
            <a:r>
              <a:rPr lang="en-US" sz="1100" b="1" baseline="0" dirty="0"/>
              <a:t>SAY: As you can see, most of us have seen examples of this type of boundary violation. </a:t>
            </a:r>
          </a:p>
          <a:p>
            <a:pPr>
              <a:lnSpc>
                <a:spcPct val="50000"/>
              </a:lnSpc>
            </a:pPr>
            <a:endParaRPr lang="en-US" sz="1100" b="1" baseline="0" dirty="0"/>
          </a:p>
          <a:p>
            <a:pPr marL="173336" indent="-173336">
              <a:buFontTx/>
              <a:buChar char="-"/>
            </a:pPr>
            <a:r>
              <a:rPr lang="en-US" sz="1100" b="1" baseline="0" dirty="0"/>
              <a:t>We should take note of the consequences that follow from such action.  </a:t>
            </a:r>
          </a:p>
          <a:p>
            <a:pPr marL="173336" indent="-173336">
              <a:buFontTx/>
              <a:buChar char="-"/>
            </a:pPr>
            <a:r>
              <a:rPr lang="en-US" sz="1100" b="1" baseline="0" dirty="0"/>
              <a:t>When discussing intimate relationships with students, this includes both current and former students. </a:t>
            </a:r>
          </a:p>
          <a:p>
            <a:pPr marL="173336" indent="-173336">
              <a:buFontTx/>
              <a:buChar char="-"/>
            </a:pPr>
            <a:r>
              <a:rPr lang="en-US" sz="1100" b="1" baseline="0" dirty="0"/>
              <a:t>Intimate behavior includes physical, emotional, or mental interactions with a student. </a:t>
            </a:r>
          </a:p>
          <a:p>
            <a:pPr marL="173336" indent="-173336">
              <a:buFontTx/>
              <a:buChar char="-"/>
            </a:pPr>
            <a:r>
              <a:rPr lang="en-US" sz="1100" b="1" baseline="0" dirty="0"/>
              <a:t>Meeting a student alone outside of school without a valid context is seen as a relationship violation.</a:t>
            </a:r>
          </a:p>
          <a:p>
            <a:pPr>
              <a:lnSpc>
                <a:spcPct val="50000"/>
              </a:lnSpc>
            </a:pPr>
            <a:endParaRPr lang="en-US" b="0" i="1" baseline="0" dirty="0"/>
          </a:p>
          <a:p>
            <a:r>
              <a:rPr lang="en-US" sz="800" b="0" baseline="0" dirty="0"/>
              <a:t>Source Cited: </a:t>
            </a:r>
            <a:r>
              <a:rPr lang="en-US" sz="800" dirty="0"/>
              <a:t>Teacher Registration Board, Northern Territory. (2015, September). </a:t>
            </a:r>
            <a:r>
              <a:rPr lang="en-US" sz="800" i="1" dirty="0"/>
              <a:t>Managing Professional Boundaries</a:t>
            </a:r>
            <a:r>
              <a:rPr lang="en-US" sz="800" dirty="0"/>
              <a:t>. Retrieved from</a:t>
            </a:r>
            <a:r>
              <a:rPr lang="en-US" sz="800" b="0" i="1" baseline="0" dirty="0"/>
              <a:t> </a:t>
            </a:r>
            <a:r>
              <a:rPr lang="en-US" sz="800" b="0" i="0" baseline="0" dirty="0"/>
              <a:t>http://www.trb.nt.gov.au/__data/assets/pdf_file/0019/40915/Managing-Professional-Boundaries-Guidelines-for-Teachers-.pdf</a:t>
            </a:r>
            <a:endParaRPr lang="en-US" sz="800" b="0" i="0" dirty="0"/>
          </a:p>
          <a:p>
            <a:endParaRPr lang="en-US" b="1" dirty="0"/>
          </a:p>
        </p:txBody>
      </p:sp>
      <p:sp>
        <p:nvSpPr>
          <p:cNvPr id="4" name="Slide Number Placeholder 3"/>
          <p:cNvSpPr>
            <a:spLocks noGrp="1"/>
          </p:cNvSpPr>
          <p:nvPr>
            <p:ph type="sldNum" sz="quarter" idx="10"/>
          </p:nvPr>
        </p:nvSpPr>
        <p:spPr/>
        <p:txBody>
          <a:bodyPr/>
          <a:lstStyle/>
          <a:p>
            <a:fld id="{276F89BB-B7E5-B147-BFB7-69A1B0762F99}" type="slidenum">
              <a:rPr lang="en-US" smtClean="0"/>
              <a:t>23</a:t>
            </a:fld>
            <a:endParaRPr lang="en-US" dirty="0"/>
          </a:p>
        </p:txBody>
      </p:sp>
    </p:spTree>
    <p:extLst>
      <p:ext uri="{BB962C8B-B14F-4D97-AF65-F5344CB8AC3E}">
        <p14:creationId xmlns:p14="http://schemas.microsoft.com/office/powerpoint/2010/main" val="3414292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38317"/>
            <a:ext cx="5608320" cy="4183380"/>
          </a:xfrm>
        </p:spPr>
        <p:txBody>
          <a:bodyPr/>
          <a:lstStyle/>
          <a:p>
            <a:r>
              <a:rPr lang="en-US" sz="1100" u="sng" dirty="0"/>
              <a:t>Directions</a:t>
            </a:r>
            <a:r>
              <a:rPr lang="en-US" sz="1100" u="sng" baseline="0" dirty="0"/>
              <a:t> for Presenter: </a:t>
            </a:r>
            <a:r>
              <a:rPr lang="en-US" sz="1100" i="1" u="sng" baseline="0" dirty="0"/>
              <a:t>Italics</a:t>
            </a:r>
            <a:endParaRPr lang="en-US" sz="1100" i="1" u="sng" dirty="0"/>
          </a:p>
          <a:p>
            <a:r>
              <a:rPr lang="en-US" sz="1100" u="sng" dirty="0"/>
              <a:t>Information for Presenter to Convey: </a:t>
            </a:r>
            <a:r>
              <a:rPr lang="en-US" sz="1100" b="1" u="sng" dirty="0"/>
              <a:t>Bold</a:t>
            </a:r>
          </a:p>
          <a:p>
            <a:pPr>
              <a:lnSpc>
                <a:spcPct val="50000"/>
              </a:lnSpc>
            </a:pPr>
            <a:endParaRPr lang="en-US" sz="1100" b="1" u="sng" dirty="0"/>
          </a:p>
          <a:p>
            <a:pPr defTabSz="462229">
              <a:defRPr/>
            </a:pPr>
            <a:r>
              <a:rPr lang="en-US" sz="1100" u="sng" dirty="0"/>
              <a:t>Presenter’s Notes</a:t>
            </a:r>
            <a:r>
              <a:rPr lang="en-US" sz="1100" u="none" dirty="0"/>
              <a:t>:</a:t>
            </a:r>
            <a:r>
              <a:rPr lang="en-US" sz="1100" u="none" baseline="0" dirty="0"/>
              <a:t> (Time: 30 Seconds)</a:t>
            </a:r>
            <a:endParaRPr lang="en-US" sz="1100" u="none" dirty="0"/>
          </a:p>
          <a:p>
            <a:endParaRPr lang="en-US" sz="1100" b="1" u="sng" dirty="0"/>
          </a:p>
          <a:p>
            <a:r>
              <a:rPr lang="en-US" sz="1100" b="1" dirty="0"/>
              <a:t>SAY:</a:t>
            </a:r>
            <a:r>
              <a:rPr lang="en-US" sz="1100" b="1" baseline="0" dirty="0"/>
              <a:t> </a:t>
            </a:r>
            <a:r>
              <a:rPr lang="en-US" sz="1100" b="1" dirty="0"/>
              <a:t>The third type of </a:t>
            </a:r>
            <a:r>
              <a:rPr lang="en-US" sz="1100" b="1" baseline="0" dirty="0"/>
              <a:t>boundary violation relates to the area of communication. In the 21st century, communication violations are extremely common due to the prevalence of technological advancements.</a:t>
            </a:r>
          </a:p>
          <a:p>
            <a:pPr>
              <a:lnSpc>
                <a:spcPct val="50000"/>
              </a:lnSpc>
            </a:pPr>
            <a:endParaRPr lang="en-US" sz="1100" b="1" baseline="0" dirty="0"/>
          </a:p>
          <a:p>
            <a:r>
              <a:rPr lang="en-US" sz="1100" b="0" i="1" baseline="0" dirty="0"/>
              <a:t>Read the information on the slide.</a:t>
            </a:r>
          </a:p>
          <a:p>
            <a:pPr>
              <a:lnSpc>
                <a:spcPct val="50000"/>
              </a:lnSpc>
            </a:pPr>
            <a:endParaRPr lang="en-US" sz="1100" b="0" baseline="0" dirty="0"/>
          </a:p>
          <a:p>
            <a:r>
              <a:rPr lang="en-US" sz="1100" b="1" baseline="0" dirty="0"/>
              <a:t>SAY: Social media is a term we throw around frequently. When you think about “social media,” what does the term mean to you? </a:t>
            </a:r>
            <a:endParaRPr lang="en-US" sz="1100" b="0" i="1" baseline="0" dirty="0"/>
          </a:p>
          <a:p>
            <a:endParaRPr lang="en-US" sz="1100" b="0" i="1" baseline="0" dirty="0"/>
          </a:p>
          <a:p>
            <a:r>
              <a:rPr lang="en-US" sz="1100" b="0" i="1" baseline="0" dirty="0"/>
              <a:t>Allow participants to respond. They should respond with any of the following: texting, email, Facebook, Instagram, Snapchat, Twitter, Tumblr, Flicker, Vine, Tagged, MeetMe, etc. </a:t>
            </a:r>
          </a:p>
          <a:p>
            <a:pPr>
              <a:lnSpc>
                <a:spcPct val="50000"/>
              </a:lnSpc>
            </a:pPr>
            <a:endParaRPr lang="en-US" sz="1100" b="0" i="1" baseline="0" dirty="0"/>
          </a:p>
          <a:p>
            <a:r>
              <a:rPr lang="en-US" sz="1100" b="0" i="1" baseline="0" dirty="0"/>
              <a:t>If the participants don’t mention some of these examples, the presenter should make them aware of the various types of social media. It should be emphasized that these are just a few of the social media sites that teens are using to communicate. </a:t>
            </a:r>
          </a:p>
          <a:p>
            <a:endParaRPr lang="en-US" sz="1100" b="0" i="1" baseline="0" dirty="0"/>
          </a:p>
          <a:p>
            <a:pPr defTabSz="462229">
              <a:defRPr/>
            </a:pPr>
            <a:r>
              <a:rPr lang="en-US" sz="1100" b="1" i="0" baseline="0" dirty="0"/>
              <a:t>SAY: Module 2 will provide in-depth information on communication via social media. </a:t>
            </a:r>
            <a:endParaRPr lang="en-US" sz="1100" b="0" i="1" baseline="0" dirty="0"/>
          </a:p>
          <a:p>
            <a:pPr>
              <a:lnSpc>
                <a:spcPct val="50000"/>
              </a:lnSpc>
            </a:pPr>
            <a:endParaRPr lang="en-US" b="0" i="1" baseline="0" dirty="0"/>
          </a:p>
          <a:p>
            <a:pPr defTabSz="462229">
              <a:defRPr/>
            </a:pPr>
            <a:r>
              <a:rPr lang="en-US" sz="800" b="0" baseline="0" dirty="0"/>
              <a:t>Source Cited: </a:t>
            </a:r>
            <a:r>
              <a:rPr lang="en-US" sz="800" dirty="0"/>
              <a:t>Teacher Registration Board, Northern Territory. (2015, September). </a:t>
            </a:r>
            <a:r>
              <a:rPr lang="en-US" sz="800" i="1" dirty="0"/>
              <a:t>Managing Professional Boundaries</a:t>
            </a:r>
            <a:r>
              <a:rPr lang="en-US" sz="800" dirty="0"/>
              <a:t>. Retrieved from</a:t>
            </a:r>
            <a:r>
              <a:rPr lang="en-US" sz="800" b="0" i="1" baseline="0" dirty="0"/>
              <a:t> </a:t>
            </a:r>
            <a:r>
              <a:rPr lang="en-US" sz="800" b="0" i="0" baseline="0" dirty="0"/>
              <a:t>http://www.trb.nt.gov.au/__data/assets/pdf_file/0019/40915/Managing-Professional-Boundaries-Guidelines-for-Teachers-.pdf</a:t>
            </a:r>
            <a:endParaRPr lang="en-US" sz="800" b="0" i="0" dirty="0"/>
          </a:p>
          <a:p>
            <a:endParaRPr lang="en-US" b="0" i="1" baseline="0" dirty="0"/>
          </a:p>
          <a:p>
            <a:endParaRPr lang="en-US" b="0" i="1"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24</a:t>
            </a:fld>
            <a:endParaRPr lang="en-US" dirty="0"/>
          </a:p>
        </p:txBody>
      </p:sp>
    </p:spTree>
    <p:extLst>
      <p:ext uri="{BB962C8B-B14F-4D97-AF65-F5344CB8AC3E}">
        <p14:creationId xmlns:p14="http://schemas.microsoft.com/office/powerpoint/2010/main" val="341112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1 Minute)</a:t>
            </a:r>
            <a:endParaRPr lang="en-US" u="none" dirty="0"/>
          </a:p>
          <a:p>
            <a:endParaRPr lang="en-US" b="1" dirty="0"/>
          </a:p>
          <a:p>
            <a:r>
              <a:rPr lang="en-US" b="1" dirty="0"/>
              <a:t>SAY:</a:t>
            </a:r>
            <a:r>
              <a:rPr lang="en-US" b="1" baseline="0" dirty="0"/>
              <a:t> </a:t>
            </a:r>
            <a:r>
              <a:rPr lang="en-US" b="1" dirty="0"/>
              <a:t>W</a:t>
            </a:r>
            <a:r>
              <a:rPr lang="en-US" b="1" baseline="0" dirty="0"/>
              <a:t>hile it’s important to avoid all three types of boundary violations, the focus of this module is on RELATIONSHIP boundary violations. </a:t>
            </a:r>
          </a:p>
          <a:p>
            <a:endParaRPr lang="en-US" b="1" dirty="0"/>
          </a:p>
          <a:p>
            <a:pPr marL="173336" indent="-173336">
              <a:buFontTx/>
              <a:buChar char="-"/>
            </a:pPr>
            <a:r>
              <a:rPr lang="en-US" b="1" dirty="0"/>
              <a:t>Which of these boundary violations, do you think, occurs most commonly in our schools?</a:t>
            </a:r>
          </a:p>
          <a:p>
            <a:pPr marL="173336" indent="-173336">
              <a:buFontTx/>
              <a:buChar char="-"/>
            </a:pPr>
            <a:endParaRPr lang="en-US" b="1" baseline="0" dirty="0"/>
          </a:p>
          <a:p>
            <a:pPr marL="173336" indent="-173336">
              <a:buFontTx/>
              <a:buChar char="-"/>
            </a:pPr>
            <a:r>
              <a:rPr lang="en-US" b="1" baseline="0" dirty="0"/>
              <a:t>Why do you think this module focuses on this boundary and not the others? </a:t>
            </a:r>
          </a:p>
          <a:p>
            <a:endParaRPr lang="en-US" b="0" i="1" baseline="0" dirty="0"/>
          </a:p>
          <a:p>
            <a:r>
              <a:rPr lang="en-US" b="0" i="1" baseline="0" dirty="0"/>
              <a:t>Allow participants to respond</a:t>
            </a:r>
            <a:r>
              <a:rPr lang="en-US" b="0" i="0" baseline="0" dirty="0"/>
              <a:t>. </a:t>
            </a:r>
            <a:r>
              <a:rPr lang="en-US" b="0" i="1" baseline="0" dirty="0"/>
              <a:t>You should hear that this boundary violation can cause long-term emotional, mental, and physical</a:t>
            </a:r>
            <a:r>
              <a:rPr lang="en-US" b="0" i="1" dirty="0"/>
              <a:t> harm to the student</a:t>
            </a:r>
            <a:r>
              <a:rPr lang="en-US" b="1" i="1" baseline="0" dirty="0"/>
              <a:t>. </a:t>
            </a:r>
          </a:p>
          <a:p>
            <a:endParaRPr lang="en-US" b="0" i="1" baseline="0" dirty="0"/>
          </a:p>
          <a:p>
            <a:pPr defTabSz="462229">
              <a:defRPr/>
            </a:pPr>
            <a:r>
              <a:rPr lang="en-US" b="0" i="0" baseline="0" dirty="0"/>
              <a:t>Source Cited: </a:t>
            </a:r>
            <a:r>
              <a:rPr lang="en-US" dirty="0"/>
              <a:t>Teacher Registration Board, Northern Territory. (2015, September). </a:t>
            </a:r>
            <a:r>
              <a:rPr lang="en-US" i="1" dirty="0"/>
              <a:t>Managing Professional Boundaries</a:t>
            </a:r>
            <a:r>
              <a:rPr lang="en-US" dirty="0"/>
              <a:t>. Retrieved from</a:t>
            </a:r>
            <a:r>
              <a:rPr lang="en-US" b="0" i="1" baseline="0" dirty="0"/>
              <a:t> </a:t>
            </a:r>
            <a:r>
              <a:rPr lang="en-US" b="0" i="0" baseline="0" dirty="0"/>
              <a:t>http://www.trb.nt.gov.au/__data/assets/pdf_file/0019/40915/Managing-Professional-Boundaries-Guidelines-for-Teachers-.pdf</a:t>
            </a:r>
            <a:endParaRPr lang="en-US" b="0" i="0" dirty="0"/>
          </a:p>
          <a:p>
            <a:endParaRPr lang="en-US" b="1" i="1" baseline="0" dirty="0"/>
          </a:p>
          <a:p>
            <a:endParaRPr lang="en-US" b="1"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25</a:t>
            </a:fld>
            <a:endParaRPr lang="en-US" dirty="0"/>
          </a:p>
        </p:txBody>
      </p:sp>
    </p:spTree>
    <p:extLst>
      <p:ext uri="{BB962C8B-B14F-4D97-AF65-F5344CB8AC3E}">
        <p14:creationId xmlns:p14="http://schemas.microsoft.com/office/powerpoint/2010/main" val="1856808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b="1" u="sng" dirty="0"/>
          </a:p>
          <a:p>
            <a:r>
              <a:rPr lang="en-US" b="1" dirty="0"/>
              <a:t>SAY: The overwhelming</a:t>
            </a:r>
            <a:r>
              <a:rPr lang="en-US" b="1" baseline="0" dirty="0"/>
              <a:t> majority of educators in Alabama exercise their professional responsibility with care and conviction. The few who breach their duties, however, undermine the profession and leave a trail of devastation, particularly for students who become victims.</a:t>
            </a:r>
            <a:endParaRPr lang="en-US" dirty="0"/>
          </a:p>
          <a:p>
            <a:endParaRPr lang="en-US" dirty="0"/>
          </a:p>
          <a:p>
            <a:r>
              <a:rPr lang="en-US" dirty="0"/>
              <a:t>Source Cited:</a:t>
            </a:r>
            <a:r>
              <a:rPr lang="en-US" baseline="0" dirty="0"/>
              <a:t> </a:t>
            </a:r>
            <a:r>
              <a:rPr lang="en-US" dirty="0"/>
              <a:t>Pennsylvania Professional Standards and Practices Commission. (</a:t>
            </a:r>
            <a:r>
              <a:rPr lang="en-US" dirty="0" err="1"/>
              <a:t>n.d.</a:t>
            </a:r>
            <a:r>
              <a:rPr lang="en-US" dirty="0"/>
              <a:t>). Unit 3: The teacher/student relationship. </a:t>
            </a:r>
            <a:r>
              <a:rPr lang="en-US" i="1" dirty="0"/>
              <a:t>Educator Ethics and Conduct Toolkit. </a:t>
            </a:r>
            <a:r>
              <a:rPr lang="en-US" dirty="0"/>
              <a:t>Retrieved from </a:t>
            </a:r>
            <a:r>
              <a:rPr lang="en-US" i="0" dirty="0"/>
              <a:t>http://www.pspc.education.pa.gov/Promoting-Ethical-Practices-Resources/Ethics-Toolkit/Unit3/Pages/The-Teacher---Student-Relationship.aspx</a:t>
            </a:r>
          </a:p>
        </p:txBody>
      </p:sp>
      <p:sp>
        <p:nvSpPr>
          <p:cNvPr id="4" name="Slide Number Placeholder 3"/>
          <p:cNvSpPr>
            <a:spLocks noGrp="1"/>
          </p:cNvSpPr>
          <p:nvPr>
            <p:ph type="sldNum" sz="quarter" idx="10"/>
          </p:nvPr>
        </p:nvSpPr>
        <p:spPr/>
        <p:txBody>
          <a:bodyPr/>
          <a:lstStyle/>
          <a:p>
            <a:fld id="{276F89BB-B7E5-B147-BFB7-69A1B0762F99}" type="slidenum">
              <a:rPr lang="en-US" smtClean="0"/>
              <a:t>26</a:t>
            </a:fld>
            <a:endParaRPr lang="en-US" dirty="0"/>
          </a:p>
        </p:txBody>
      </p:sp>
    </p:spTree>
    <p:extLst>
      <p:ext uri="{BB962C8B-B14F-4D97-AF65-F5344CB8AC3E}">
        <p14:creationId xmlns:p14="http://schemas.microsoft.com/office/powerpoint/2010/main" val="155330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a:t>
            </a:r>
            <a:r>
              <a:rPr lang="en-US" u="none" baseline="0" dirty="0"/>
              <a:t> (Time: 30 Seconds)</a:t>
            </a:r>
            <a:endParaRPr lang="en-US" u="none" dirty="0"/>
          </a:p>
          <a:p>
            <a:endParaRPr lang="en-US" b="1" u="sng" dirty="0"/>
          </a:p>
          <a:p>
            <a:r>
              <a:rPr lang="en-US" b="1" dirty="0"/>
              <a:t>SAY: As discussed earlier, it is important to note</a:t>
            </a:r>
            <a:r>
              <a:rPr lang="en-US" b="1" baseline="0" dirty="0"/>
              <a:t> that not all cases begin with the intention to cross boundaries. Here is that slippery slope again. Sliding down that slope creates life-changing ramifications for the student and the educator.  </a:t>
            </a:r>
          </a:p>
          <a:p>
            <a:r>
              <a:rPr lang="en-US" b="1" baseline="0" dirty="0"/>
              <a:t/>
            </a:r>
            <a:br>
              <a:rPr lang="en-US" b="1" baseline="0" dirty="0"/>
            </a:br>
            <a:r>
              <a:rPr lang="en-US" b="1" i="0" u="none" dirty="0"/>
              <a:t>In Alabama, engaging</a:t>
            </a:r>
            <a:r>
              <a:rPr lang="en-US" b="1" i="0" u="none" baseline="0" dirty="0"/>
              <a:t> in a sex act, having sexual contact, soliciting a sex act or distributing obscene material to a student is illegal.  This includes:</a:t>
            </a:r>
          </a:p>
          <a:p>
            <a:pPr marL="171450" indent="-171450" defTabSz="462229">
              <a:buFont typeface="Arial" panose="020B0604020202020204" pitchFamily="34" charset="0"/>
              <a:buChar char="•"/>
              <a:defRPr/>
            </a:pPr>
            <a:r>
              <a:rPr lang="en-US" b="1" i="0" u="none" baseline="0" dirty="0"/>
              <a:t>Engaging in sexual acts with a student</a:t>
            </a:r>
          </a:p>
          <a:p>
            <a:pPr marL="171450" indent="-171450" defTabSz="462229">
              <a:buFont typeface="Arial" panose="020B0604020202020204" pitchFamily="34" charset="0"/>
              <a:buChar char="•"/>
              <a:defRPr/>
            </a:pPr>
            <a:r>
              <a:rPr lang="en-US" b="1" i="0" u="none" baseline="0" dirty="0"/>
              <a:t>Soliciting, persuading, encouraging, harassing, or enticing a student to engage in a sex act</a:t>
            </a:r>
          </a:p>
          <a:p>
            <a:pPr marL="171450" indent="-171450" defTabSz="462229">
              <a:buFont typeface="Arial" panose="020B0604020202020204" pitchFamily="34" charset="0"/>
              <a:buChar char="•"/>
              <a:defRPr/>
            </a:pPr>
            <a:r>
              <a:rPr lang="en-US" b="1" i="0" u="none" baseline="0" dirty="0"/>
              <a:t>Distributing or transmitting obscene matter that depicts sexual intercourse, sexual excitement, masturbation, breast nudity, genital nudity or other sexual conduct to a student</a:t>
            </a:r>
          </a:p>
          <a:p>
            <a:pPr marL="0" indent="0" defTabSz="462229">
              <a:buFont typeface="Arial" panose="020B0604020202020204" pitchFamily="34" charset="0"/>
              <a:buNone/>
              <a:defRPr/>
            </a:pPr>
            <a:endParaRPr lang="en-US" b="1" i="0" u="none" baseline="0" dirty="0"/>
          </a:p>
          <a:p>
            <a:pPr marL="0" indent="0" defTabSz="462229">
              <a:buFont typeface="Arial" panose="020B0604020202020204" pitchFamily="34" charset="0"/>
              <a:buNone/>
              <a:defRPr/>
            </a:pPr>
            <a:r>
              <a:rPr lang="en-US" b="1" i="0" u="none" baseline="0" dirty="0"/>
              <a:t>In Alabama, consent is not a defense.</a:t>
            </a:r>
          </a:p>
          <a:p>
            <a:pPr marL="0" indent="0" defTabSz="462229">
              <a:buFont typeface="Arial" panose="020B0604020202020204" pitchFamily="34" charset="0"/>
              <a:buNone/>
              <a:defRPr/>
            </a:pPr>
            <a:endParaRPr lang="en-US" b="1" i="0" u="none" baseline="0" dirty="0"/>
          </a:p>
          <a:p>
            <a:pPr marL="0" indent="0" defTabSz="462229">
              <a:buFont typeface="Arial" panose="020B0604020202020204" pitchFamily="34" charset="0"/>
              <a:buNone/>
              <a:defRPr/>
            </a:pPr>
            <a:r>
              <a:rPr lang="en-US" b="1" i="0" u="none" baseline="0" dirty="0"/>
              <a:t>Source Cited: Code of Alabama 1975 Sections §13A-6-80 to §13A-6-82.1</a:t>
            </a:r>
            <a:endParaRPr lang="en-US" b="1" i="0" u="none"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27</a:t>
            </a:fld>
            <a:endParaRPr lang="en-US" dirty="0"/>
          </a:p>
        </p:txBody>
      </p:sp>
    </p:spTree>
    <p:extLst>
      <p:ext uri="{BB962C8B-B14F-4D97-AF65-F5344CB8AC3E}">
        <p14:creationId xmlns:p14="http://schemas.microsoft.com/office/powerpoint/2010/main" val="331934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1 Minute)</a:t>
            </a:r>
            <a:endParaRPr lang="en-US" u="none" dirty="0"/>
          </a:p>
          <a:p>
            <a:endParaRPr lang="en-US" b="1" u="sng" dirty="0"/>
          </a:p>
          <a:p>
            <a:r>
              <a:rPr lang="en-US" b="0" i="1" dirty="0"/>
              <a:t>Read </a:t>
            </a:r>
            <a:r>
              <a:rPr lang="en-US" b="0" i="1" baseline="0" dirty="0"/>
              <a:t>the information on the slide.</a:t>
            </a:r>
          </a:p>
          <a:p>
            <a:r>
              <a:rPr lang="en-US" b="0" i="1" baseline="0" dirty="0"/>
              <a:t> </a:t>
            </a:r>
            <a:endParaRPr lang="en-US" b="0" i="1" dirty="0"/>
          </a:p>
          <a:p>
            <a:r>
              <a:rPr lang="en-US" b="1" dirty="0"/>
              <a:t>SAY: </a:t>
            </a:r>
            <a:r>
              <a:rPr lang="en-US" b="1" baseline="0" dirty="0"/>
              <a:t>An educator must be aware if and when a relationship shifts to serving the needs of the adult and not the needs of the student. </a:t>
            </a:r>
          </a:p>
          <a:p>
            <a:endParaRPr lang="en-US" b="1" baseline="0" dirty="0"/>
          </a:p>
          <a:p>
            <a:pPr marL="173336" indent="-173336">
              <a:buFontTx/>
              <a:buChar char="-"/>
            </a:pPr>
            <a:r>
              <a:rPr lang="en-US" b="1" baseline="0" dirty="0"/>
              <a:t>There may be an increase in the frequency of interaction, as well as an increased level of intimacy, which may lead to a sexual relationship. </a:t>
            </a:r>
          </a:p>
          <a:p>
            <a:endParaRPr lang="en-US" b="1" dirty="0"/>
          </a:p>
          <a:p>
            <a:pPr marL="173336" indent="-173336">
              <a:buFontTx/>
              <a:buChar char="-"/>
            </a:pPr>
            <a:r>
              <a:rPr lang="en-US" b="1" baseline="0" dirty="0"/>
              <a:t>The lines become blurred. The blurred lines help foster inappropriate actions and educator misconduct.</a:t>
            </a:r>
            <a:endParaRPr lang="en-US" b="1" dirty="0"/>
          </a:p>
          <a:p>
            <a:endParaRPr lang="en-US" dirty="0"/>
          </a:p>
          <a:p>
            <a:pPr defTabSz="462229">
              <a:defRPr/>
            </a:pPr>
            <a:r>
              <a:rPr lang="en-US" dirty="0"/>
              <a:t>Source Cited: Pennsylvania Professional Standards and Practices Commission. (</a:t>
            </a:r>
            <a:r>
              <a:rPr lang="en-US" dirty="0" err="1"/>
              <a:t>n.d.</a:t>
            </a:r>
            <a:r>
              <a:rPr lang="en-US" dirty="0"/>
              <a:t>). Unit 3: The teacher/student relationship. </a:t>
            </a:r>
            <a:r>
              <a:rPr lang="en-US" i="1" dirty="0"/>
              <a:t>Educator Ethics and Conduct Toolkit.</a:t>
            </a:r>
            <a:r>
              <a:rPr lang="en-US" dirty="0"/>
              <a:t> Retrieved from </a:t>
            </a:r>
            <a:r>
              <a:rPr lang="en-US" i="0" dirty="0"/>
              <a:t>http://</a:t>
            </a:r>
            <a:r>
              <a:rPr lang="en-US" i="0" dirty="0" err="1"/>
              <a:t>www.pspc.education.pa.gov</a:t>
            </a:r>
            <a:r>
              <a:rPr lang="en-US" i="0" dirty="0"/>
              <a:t>/Promoting-Ethical-Practices-Resources/Ethics-Toolkit/Unit3/Pages/The-Teacher---Student-</a:t>
            </a:r>
            <a:r>
              <a:rPr lang="en-US" i="0" dirty="0" err="1"/>
              <a:t>Relationship.aspx</a:t>
            </a:r>
            <a:endParaRPr lang="en-US" i="0" dirty="0"/>
          </a:p>
          <a:p>
            <a:endParaRPr lang="en-US" i="1" dirty="0"/>
          </a:p>
        </p:txBody>
      </p:sp>
      <p:sp>
        <p:nvSpPr>
          <p:cNvPr id="4" name="Slide Number Placeholder 3"/>
          <p:cNvSpPr>
            <a:spLocks noGrp="1"/>
          </p:cNvSpPr>
          <p:nvPr>
            <p:ph type="sldNum" sz="quarter" idx="10"/>
          </p:nvPr>
        </p:nvSpPr>
        <p:spPr/>
        <p:txBody>
          <a:bodyPr/>
          <a:lstStyle/>
          <a:p>
            <a:fld id="{276F89BB-B7E5-B147-BFB7-69A1B0762F99}" type="slidenum">
              <a:rPr lang="en-US" smtClean="0"/>
              <a:t>28</a:t>
            </a:fld>
            <a:endParaRPr lang="en-US" dirty="0"/>
          </a:p>
        </p:txBody>
      </p:sp>
    </p:spTree>
    <p:extLst>
      <p:ext uri="{BB962C8B-B14F-4D97-AF65-F5344CB8AC3E}">
        <p14:creationId xmlns:p14="http://schemas.microsoft.com/office/powerpoint/2010/main" val="3824794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88975"/>
            <a:ext cx="4649788" cy="3486150"/>
          </a:xfrm>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4 Minutes)</a:t>
            </a:r>
          </a:p>
          <a:p>
            <a:pPr defTabSz="462229">
              <a:defRPr/>
            </a:pPr>
            <a:endParaRPr lang="en-US" u="none" baseline="0" dirty="0"/>
          </a:p>
          <a:p>
            <a:pPr defTabSz="462229">
              <a:defRPr/>
            </a:pPr>
            <a:r>
              <a:rPr lang="en-US" i="1" u="none" baseline="0" dirty="0"/>
              <a:t>Note that two minutes are for the group discussion and two minutes are </a:t>
            </a:r>
            <a:r>
              <a:rPr lang="en-US" i="1" dirty="0"/>
              <a:t>for the sharing of</a:t>
            </a:r>
            <a:r>
              <a:rPr lang="en-US" i="1" baseline="0" dirty="0"/>
              <a:t> responses.</a:t>
            </a:r>
          </a:p>
          <a:p>
            <a:endParaRPr lang="en-US" b="1" u="sng" dirty="0"/>
          </a:p>
          <a:p>
            <a:r>
              <a:rPr lang="en-US" b="1" dirty="0"/>
              <a:t>SAY: Let’s practice.</a:t>
            </a:r>
            <a:r>
              <a:rPr lang="en-US" b="1" baseline="0" dirty="0"/>
              <a:t> </a:t>
            </a:r>
            <a:r>
              <a:rPr lang="en-US" b="1" dirty="0"/>
              <a:t>Discuss this question and determine</a:t>
            </a:r>
            <a:r>
              <a:rPr lang="en-US" b="1" baseline="0" dirty="0"/>
              <a:t> an appropriate response.</a:t>
            </a:r>
          </a:p>
          <a:p>
            <a:endParaRPr lang="en-US" b="1" baseline="0" dirty="0"/>
          </a:p>
          <a:p>
            <a:pPr marL="173336" indent="-173336">
              <a:buFontTx/>
              <a:buChar char="-"/>
            </a:pPr>
            <a:r>
              <a:rPr lang="en-US" b="1" baseline="0" dirty="0"/>
              <a:t>At your table, read the conversation that Mr. R and his student, Maria, had after class. Determine the best response to Maria’s comment. Be prepared to share your response.</a:t>
            </a:r>
          </a:p>
          <a:p>
            <a:endParaRPr lang="en-US" b="1" baseline="0" dirty="0"/>
          </a:p>
          <a:p>
            <a:r>
              <a:rPr lang="en-US" b="0" i="1" baseline="0" dirty="0"/>
              <a:t>Allow participants to respond. Participant responses may include:  </a:t>
            </a:r>
          </a:p>
          <a:p>
            <a:pPr marL="173336" indent="-173336">
              <a:buFont typeface="Arial"/>
              <a:buChar char="•"/>
            </a:pPr>
            <a:r>
              <a:rPr lang="en-US" b="0" i="1" baseline="0" dirty="0"/>
              <a:t>The teacher should not respond at all. </a:t>
            </a:r>
          </a:p>
          <a:p>
            <a:pPr marL="173336" indent="-173336">
              <a:buFont typeface="Arial"/>
              <a:buChar char="•"/>
            </a:pPr>
            <a:r>
              <a:rPr lang="en-US" b="0" i="1" baseline="0" dirty="0"/>
              <a:t>A response could be formal and recommend counseling services. </a:t>
            </a:r>
          </a:p>
          <a:p>
            <a:pPr marL="173336" indent="-173336">
              <a:buFont typeface="Arial"/>
              <a:buChar char="•"/>
            </a:pPr>
            <a:r>
              <a:rPr lang="en-US" b="0" i="1" baseline="0" dirty="0"/>
              <a:t>A response could be simply ignoring the comment but redirecting the message to a formal educational purpose.</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29</a:t>
            </a:fld>
            <a:endParaRPr lang="en-US" dirty="0"/>
          </a:p>
        </p:txBody>
      </p:sp>
    </p:spTree>
    <p:extLst>
      <p:ext uri="{BB962C8B-B14F-4D97-AF65-F5344CB8AC3E}">
        <p14:creationId xmlns:p14="http://schemas.microsoft.com/office/powerpoint/2010/main" val="214536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a:t>
            </a:r>
            <a:r>
              <a:rPr lang="en-US" u="none" baseline="0" dirty="0"/>
              <a:t> (Time: 30 Seconds)</a:t>
            </a:r>
            <a:endParaRPr lang="en-US" u="none" dirty="0"/>
          </a:p>
          <a:p>
            <a:endParaRPr lang="en-US" b="0" i="0" baseline="0" dirty="0"/>
          </a:p>
          <a:p>
            <a:r>
              <a:rPr lang="en-US" b="0" i="1" baseline="0" dirty="0"/>
              <a:t>Discuss the purpose of the training by reading each item on the slide.</a:t>
            </a:r>
          </a:p>
          <a:p>
            <a:endParaRPr lang="en-US" b="0" i="1" baseline="0" dirty="0"/>
          </a:p>
          <a:p>
            <a:r>
              <a:rPr lang="en-US" b="0" i="1" baseline="0" dirty="0"/>
              <a:t>You may choose to take a quick poll of the room to determine participants’ familiarity with the Alabama Educators’ Code of Ethics.</a:t>
            </a:r>
          </a:p>
          <a:p>
            <a:endParaRPr lang="en-US" b="1" i="0" baseline="0" dirty="0"/>
          </a:p>
          <a:p>
            <a:r>
              <a:rPr lang="en-US" b="1" i="0" baseline="0" dirty="0"/>
              <a:t>SAY: Every good training has a direct purpose. Today, our purpose is to become familiar with ethical behavior and expectations for all Alabama educators. More importantly, the purpose of this training is to create an awareness of</a:t>
            </a:r>
            <a:r>
              <a:rPr lang="en-US" b="1" i="0" dirty="0"/>
              <a:t> teacher and student</a:t>
            </a:r>
            <a:r>
              <a:rPr lang="en-US" b="1" i="0" baseline="0" dirty="0"/>
              <a:t> boundaries that should NEVER be crossed.</a:t>
            </a:r>
          </a:p>
          <a:p>
            <a:endParaRPr lang="en-US" b="0" i="1" baseline="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3</a:t>
            </a:fld>
            <a:endParaRPr lang="en-US" dirty="0"/>
          </a:p>
        </p:txBody>
      </p:sp>
    </p:spTree>
    <p:extLst>
      <p:ext uri="{BB962C8B-B14F-4D97-AF65-F5344CB8AC3E}">
        <p14:creationId xmlns:p14="http://schemas.microsoft.com/office/powerpoint/2010/main" val="2475703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pPr>
              <a:lnSpc>
                <a:spcPct val="50000"/>
              </a:lnSpc>
            </a:pPr>
            <a:endParaRPr lang="en-US" b="1" u="sng" dirty="0"/>
          </a:p>
          <a:p>
            <a:pPr>
              <a:lnSpc>
                <a:spcPct val="50000"/>
              </a:lnSpc>
            </a:pPr>
            <a:endParaRPr lang="en-US" b="1" u="sng" dirty="0"/>
          </a:p>
          <a:p>
            <a:pPr defTabSz="462229">
              <a:defRPr/>
            </a:pPr>
            <a:r>
              <a:rPr lang="en-US" u="sng" dirty="0"/>
              <a:t>Presenter’s Notes</a:t>
            </a:r>
            <a:r>
              <a:rPr lang="en-US" u="none" dirty="0"/>
              <a:t>: </a:t>
            </a:r>
            <a:r>
              <a:rPr lang="en-US" u="none" baseline="0" dirty="0"/>
              <a:t>(Time: 30 Seconds)</a:t>
            </a:r>
            <a:endParaRPr lang="en-US" u="none" dirty="0"/>
          </a:p>
          <a:p>
            <a:pPr>
              <a:lnSpc>
                <a:spcPct val="50000"/>
              </a:lnSpc>
            </a:pPr>
            <a:endParaRPr lang="en-US" b="1" u="sng" dirty="0"/>
          </a:p>
          <a:p>
            <a:r>
              <a:rPr lang="en-US" b="1" dirty="0"/>
              <a:t>SAY:</a:t>
            </a:r>
            <a:r>
              <a:rPr lang="en-US" b="1" baseline="0" dirty="0"/>
              <a:t> On the other end of the spectrum, there are educators who intentionally seek out students and groom them for the purpose of engaging in sexual misconduct.</a:t>
            </a:r>
          </a:p>
          <a:p>
            <a:pPr>
              <a:lnSpc>
                <a:spcPct val="50000"/>
              </a:lnSpc>
            </a:pPr>
            <a:endParaRPr lang="en-US" b="1" baseline="0" dirty="0"/>
          </a:p>
          <a:p>
            <a:r>
              <a:rPr lang="en-US" b="1" baseline="0" dirty="0"/>
              <a:t>Sexual misconduct can include any act or conduct directed toward or with a student of a romantic or sexual nature regardless of the age of the student, including: </a:t>
            </a:r>
          </a:p>
          <a:p>
            <a:pPr>
              <a:lnSpc>
                <a:spcPct val="50000"/>
              </a:lnSpc>
            </a:pPr>
            <a:endParaRPr lang="en-US" b="1" baseline="0" dirty="0"/>
          </a:p>
          <a:p>
            <a:pPr marL="173336" indent="-173336">
              <a:buFontTx/>
              <a:buChar char="-"/>
            </a:pPr>
            <a:r>
              <a:rPr lang="en-US" b="1" baseline="0" dirty="0"/>
              <a:t>Sexual acts;</a:t>
            </a:r>
          </a:p>
          <a:p>
            <a:pPr marL="173336" indent="-173336">
              <a:buFontTx/>
              <a:buChar char="-"/>
            </a:pPr>
            <a:r>
              <a:rPr lang="en-US" b="1" baseline="0" dirty="0"/>
              <a:t>Romantic acts;</a:t>
            </a:r>
          </a:p>
          <a:p>
            <a:pPr marL="173336" indent="-173336">
              <a:buFontTx/>
              <a:buChar char="-"/>
            </a:pPr>
            <a:r>
              <a:rPr lang="en-US" b="1" baseline="0" dirty="0"/>
              <a:t>Erotic contact with a student;</a:t>
            </a:r>
          </a:p>
          <a:p>
            <a:pPr marL="173336" indent="-173336">
              <a:buFontTx/>
              <a:buChar char="-"/>
            </a:pPr>
            <a:r>
              <a:rPr lang="en-US" b="1" baseline="0" dirty="0"/>
              <a:t>Verbal, non-verbal, written, or electronic communication of a romantic or sexual nature; or</a:t>
            </a:r>
          </a:p>
          <a:p>
            <a:pPr marL="173336" indent="-173336">
              <a:buFontTx/>
              <a:buChar char="-"/>
            </a:pPr>
            <a:r>
              <a:rPr lang="en-US" b="1" baseline="0" dirty="0"/>
              <a:t>Physical activity designed to establish a romantic or sexual relationship. </a:t>
            </a:r>
            <a:endParaRPr lang="en-US" b="1" dirty="0"/>
          </a:p>
          <a:p>
            <a:pPr>
              <a:lnSpc>
                <a:spcPct val="50000"/>
              </a:lnSpc>
            </a:pPr>
            <a:endParaRPr lang="en-US" dirty="0"/>
          </a:p>
          <a:p>
            <a:pPr defTabSz="462229">
              <a:defRPr/>
            </a:pPr>
            <a:r>
              <a:rPr lang="en-US" i="0" dirty="0"/>
              <a:t>Source Cited:</a:t>
            </a:r>
            <a:r>
              <a:rPr lang="en-US" i="0" baseline="0" dirty="0"/>
              <a:t> </a:t>
            </a:r>
            <a:r>
              <a:rPr lang="en-US" dirty="0"/>
              <a:t>Pennsylvania Professional Standards and Practices Commission. (</a:t>
            </a:r>
            <a:r>
              <a:rPr lang="en-US" dirty="0" err="1"/>
              <a:t>n.d.</a:t>
            </a:r>
            <a:r>
              <a:rPr lang="en-US" dirty="0"/>
              <a:t>). Unit 3: The teacher/student relationship. </a:t>
            </a:r>
            <a:r>
              <a:rPr lang="en-US" i="1" dirty="0"/>
              <a:t>Educator Ethics and Conduct Toolkit.</a:t>
            </a:r>
            <a:r>
              <a:rPr lang="en-US" dirty="0"/>
              <a:t> Retrieved from </a:t>
            </a:r>
            <a:r>
              <a:rPr lang="en-US" i="0" dirty="0"/>
              <a:t>http://www.pspc.education.pa.gov/Promoting-Ethical-Practices-Resources/Ethics-Toolkit/Unit3/Pages/The-Teacher---Student-Relationship.aspx</a:t>
            </a:r>
          </a:p>
          <a:p>
            <a:pPr defTabSz="462229">
              <a:defRPr/>
            </a:pPr>
            <a:endParaRPr lang="en-US" i="0" dirty="0"/>
          </a:p>
          <a:p>
            <a:pPr defTabSz="462229">
              <a:defRPr/>
            </a:pPr>
            <a:endParaRPr lang="en-US" i="0" dirty="0"/>
          </a:p>
        </p:txBody>
      </p:sp>
      <p:sp>
        <p:nvSpPr>
          <p:cNvPr id="4" name="Slide Number Placeholder 3"/>
          <p:cNvSpPr>
            <a:spLocks noGrp="1"/>
          </p:cNvSpPr>
          <p:nvPr>
            <p:ph type="sldNum" sz="quarter" idx="10"/>
          </p:nvPr>
        </p:nvSpPr>
        <p:spPr/>
        <p:txBody>
          <a:bodyPr/>
          <a:lstStyle/>
          <a:p>
            <a:fld id="{276F89BB-B7E5-B147-BFB7-69A1B0762F99}" type="slidenum">
              <a:rPr lang="en-US" smtClean="0"/>
              <a:t>30</a:t>
            </a:fld>
            <a:endParaRPr lang="en-US" dirty="0"/>
          </a:p>
        </p:txBody>
      </p:sp>
    </p:spTree>
    <p:extLst>
      <p:ext uri="{BB962C8B-B14F-4D97-AF65-F5344CB8AC3E}">
        <p14:creationId xmlns:p14="http://schemas.microsoft.com/office/powerpoint/2010/main" val="4132293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a:t>
            </a:r>
            <a:r>
              <a:rPr lang="en-US" u="none" baseline="0" dirty="0"/>
              <a:t> (Time: 30 Seconds)</a:t>
            </a:r>
            <a:endParaRPr lang="en-US" u="none" dirty="0"/>
          </a:p>
          <a:p>
            <a:endParaRPr lang="en-US" dirty="0"/>
          </a:p>
          <a:p>
            <a:r>
              <a:rPr lang="en-US" b="1" dirty="0"/>
              <a:t>SAY: This</a:t>
            </a:r>
            <a:r>
              <a:rPr lang="en-US" b="1" baseline="0" dirty="0"/>
              <a:t> is the opening paragraph from a statement that a student provided the Texas Education Agency Division of Educator Investigations. When you read a statement like this from a student, it goes against everything that we as educators stand for and believe. For the most part, educators are heroes and role models, not predators. The student’s pain is very evident. </a:t>
            </a:r>
          </a:p>
          <a:p>
            <a:endParaRPr lang="en-US" baseline="0" dirty="0"/>
          </a:p>
          <a:p>
            <a:r>
              <a:rPr lang="en-US" i="1" baseline="0" dirty="0"/>
              <a:t>Read the statement to participants or allow them to read the statement silently. </a:t>
            </a:r>
          </a:p>
          <a:p>
            <a:endParaRPr lang="en-US" i="1" baseline="0" dirty="0"/>
          </a:p>
          <a:p>
            <a:r>
              <a:rPr lang="en-US" i="0" dirty="0"/>
              <a:t>Source Cited: Texas Education Agency Division of Education Investigations.</a:t>
            </a:r>
          </a:p>
          <a:p>
            <a:endParaRPr lang="en-US" i="1" dirty="0"/>
          </a:p>
        </p:txBody>
      </p:sp>
      <p:sp>
        <p:nvSpPr>
          <p:cNvPr id="4" name="Slide Number Placeholder 3"/>
          <p:cNvSpPr>
            <a:spLocks noGrp="1"/>
          </p:cNvSpPr>
          <p:nvPr>
            <p:ph type="sldNum" sz="quarter" idx="10"/>
          </p:nvPr>
        </p:nvSpPr>
        <p:spPr/>
        <p:txBody>
          <a:bodyPr/>
          <a:lstStyle/>
          <a:p>
            <a:fld id="{E399FD1E-AA77-2049-BD5C-7B09D322BA44}" type="slidenum">
              <a:rPr lang="en-US" smtClean="0"/>
              <a:t>31</a:t>
            </a:fld>
            <a:endParaRPr lang="en-US" dirty="0"/>
          </a:p>
        </p:txBody>
      </p:sp>
    </p:spTree>
    <p:extLst>
      <p:ext uri="{BB962C8B-B14F-4D97-AF65-F5344CB8AC3E}">
        <p14:creationId xmlns:p14="http://schemas.microsoft.com/office/powerpoint/2010/main" val="799813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b="1" u="sng" dirty="0"/>
          </a:p>
          <a:p>
            <a:r>
              <a:rPr lang="en-US" b="1" dirty="0"/>
              <a:t>SAY: Sexual grooming is a term that is associated with intentional actions that result</a:t>
            </a:r>
            <a:r>
              <a:rPr lang="en-US" b="1" baseline="0" dirty="0"/>
              <a:t> in sexual misconduct between educators and students. It involves finding a vulnerable student and engaging in inappropriate boundary invasions. </a:t>
            </a:r>
          </a:p>
          <a:p>
            <a:endParaRPr lang="en-US" b="1" baseline="0" dirty="0"/>
          </a:p>
          <a:p>
            <a:r>
              <a:rPr lang="en-US" b="0" i="0" baseline="0" dirty="0"/>
              <a:t>Source Cited: Cook, R., and Smith, M. (2009)</a:t>
            </a:r>
            <a:r>
              <a:rPr lang="en-US" b="0" baseline="0" dirty="0"/>
              <a:t>. </a:t>
            </a:r>
            <a:r>
              <a:rPr lang="en-US" b="0" i="1" baseline="0" dirty="0"/>
              <a:t>Improper Staff/Student Relationships: What You Need to Know About Sexual Grooming. </a:t>
            </a:r>
            <a:r>
              <a:rPr lang="en-US" b="0" i="0" baseline="0" dirty="0"/>
              <a:t>Property and Casualty for Education. Retrieved from http://sdao.com/ref/PACE/improper_staff_student_relationships.pdf</a:t>
            </a:r>
          </a:p>
          <a:p>
            <a:endParaRPr lang="en-US" b="0" i="0"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32</a:t>
            </a:fld>
            <a:endParaRPr lang="en-US" dirty="0"/>
          </a:p>
        </p:txBody>
      </p:sp>
    </p:spTree>
    <p:extLst>
      <p:ext uri="{BB962C8B-B14F-4D97-AF65-F5344CB8AC3E}">
        <p14:creationId xmlns:p14="http://schemas.microsoft.com/office/powerpoint/2010/main" val="787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1"/>
            <a:ext cx="5608320" cy="4538111"/>
          </a:xfrm>
        </p:spPr>
        <p:txBody>
          <a:bodyPr/>
          <a:lstStyle/>
          <a:p>
            <a:r>
              <a:rPr lang="en-US" sz="1100" u="sng" dirty="0"/>
              <a:t>Directions</a:t>
            </a:r>
            <a:r>
              <a:rPr lang="en-US" sz="1100" u="sng" baseline="0" dirty="0"/>
              <a:t> for Presenter: </a:t>
            </a:r>
            <a:r>
              <a:rPr lang="en-US" sz="1100" i="1" u="sng" baseline="0" dirty="0"/>
              <a:t>Italics</a:t>
            </a:r>
            <a:endParaRPr lang="en-US" sz="1100" i="1" u="sng" dirty="0"/>
          </a:p>
          <a:p>
            <a:r>
              <a:rPr lang="en-US" sz="1100" u="sng" dirty="0"/>
              <a:t>Information for Presenter to Convey: </a:t>
            </a:r>
            <a:r>
              <a:rPr lang="en-US" sz="1100" b="1" u="sng" dirty="0"/>
              <a:t>Bold</a:t>
            </a:r>
          </a:p>
          <a:p>
            <a:pPr>
              <a:lnSpc>
                <a:spcPct val="50000"/>
              </a:lnSpc>
            </a:pPr>
            <a:endParaRPr lang="en-US" sz="1100" b="1" u="sng" dirty="0"/>
          </a:p>
          <a:p>
            <a:pPr>
              <a:lnSpc>
                <a:spcPct val="50000"/>
              </a:lnSpc>
            </a:pPr>
            <a:endParaRPr lang="en-US" sz="1100" b="1" u="sng" dirty="0"/>
          </a:p>
          <a:p>
            <a:pPr defTabSz="462229">
              <a:defRPr/>
            </a:pPr>
            <a:r>
              <a:rPr lang="en-US" sz="1100" u="sng" dirty="0"/>
              <a:t>Presenter’s Notes</a:t>
            </a:r>
            <a:r>
              <a:rPr lang="en-US" sz="1100" u="none" dirty="0"/>
              <a:t>: </a:t>
            </a:r>
            <a:r>
              <a:rPr lang="en-US" sz="1100" u="none" baseline="0" dirty="0"/>
              <a:t>(Time: 1 Minute)</a:t>
            </a:r>
            <a:endParaRPr lang="en-US" sz="1100" u="none" dirty="0"/>
          </a:p>
          <a:p>
            <a:pPr>
              <a:lnSpc>
                <a:spcPct val="50000"/>
              </a:lnSpc>
            </a:pPr>
            <a:endParaRPr lang="en-US" sz="1100" b="1" u="sng" dirty="0"/>
          </a:p>
          <a:p>
            <a:r>
              <a:rPr lang="en-US" sz="1100" b="1" dirty="0"/>
              <a:t>SAY: The following slides provide examples of “look-</a:t>
            </a:r>
            <a:r>
              <a:rPr lang="en-US" sz="1100" b="1" dirty="0" err="1"/>
              <a:t>fors</a:t>
            </a:r>
            <a:r>
              <a:rPr lang="en-US" sz="1100" b="1" dirty="0"/>
              <a:t>” related to each phase of the grooming process. As each phase is discussed, think back to the video scenario we just discussed. Phase 1 of the</a:t>
            </a:r>
            <a:r>
              <a:rPr lang="en-US" sz="1100" b="1" baseline="0" dirty="0"/>
              <a:t> grooming process </a:t>
            </a:r>
            <a:r>
              <a:rPr lang="en-US" sz="1100" b="1" dirty="0"/>
              <a:t>begins</a:t>
            </a:r>
            <a:r>
              <a:rPr lang="en-US" sz="1100" b="1" baseline="0" dirty="0"/>
              <a:t> with picking a student.</a:t>
            </a:r>
          </a:p>
          <a:p>
            <a:pPr>
              <a:lnSpc>
                <a:spcPct val="50000"/>
              </a:lnSpc>
            </a:pPr>
            <a:r>
              <a:rPr lang="en-US" sz="1100" b="1" baseline="0" dirty="0"/>
              <a:t> </a:t>
            </a:r>
          </a:p>
          <a:p>
            <a:pPr marL="173336" indent="-173336">
              <a:buFontTx/>
              <a:buChar char="-"/>
            </a:pPr>
            <a:r>
              <a:rPr lang="en-US" sz="1100" b="1" baseline="0" dirty="0"/>
              <a:t>When predators are looking for a student to victimize, they often look for families under stress, students not close to their parents, or someone with low self-esteem</a:t>
            </a:r>
            <a:r>
              <a:rPr lang="en-US" sz="1100" b="1" dirty="0"/>
              <a:t> or a </a:t>
            </a:r>
            <a:r>
              <a:rPr lang="en-US" sz="1100" b="1" baseline="0" dirty="0"/>
              <a:t>lack of self-confidence.</a:t>
            </a:r>
          </a:p>
          <a:p>
            <a:pPr>
              <a:lnSpc>
                <a:spcPct val="50000"/>
              </a:lnSpc>
            </a:pPr>
            <a:endParaRPr lang="en-US" sz="1100" b="1" baseline="0" dirty="0"/>
          </a:p>
          <a:p>
            <a:pPr marL="173336" indent="-173336">
              <a:buFontTx/>
              <a:buChar char="-"/>
            </a:pPr>
            <a:r>
              <a:rPr lang="en-US" sz="1100" b="1" baseline="0" dirty="0"/>
              <a:t>Predators often choose students with special needs, depressed or anxious students, or even students who have been previousl</a:t>
            </a:r>
            <a:r>
              <a:rPr lang="en-US" sz="1100" b="1" dirty="0"/>
              <a:t>y </a:t>
            </a:r>
            <a:r>
              <a:rPr lang="en-US" sz="1100" b="1" baseline="0" dirty="0"/>
              <a:t>victimized.</a:t>
            </a:r>
          </a:p>
          <a:p>
            <a:pPr>
              <a:lnSpc>
                <a:spcPct val="50000"/>
              </a:lnSpc>
            </a:pPr>
            <a:r>
              <a:rPr lang="en-US" sz="1100" b="1" baseline="0" dirty="0"/>
              <a:t> </a:t>
            </a:r>
          </a:p>
          <a:p>
            <a:pPr marL="173336" indent="-173336">
              <a:buFontTx/>
              <a:buChar char="-"/>
            </a:pPr>
            <a:r>
              <a:rPr lang="en-US" sz="1100" b="1" baseline="0" dirty="0"/>
              <a:t>They often make the student feel like they are going to “save” them. They become the confidante and friend to the student.</a:t>
            </a:r>
          </a:p>
          <a:p>
            <a:pPr marL="173336" indent="-173336">
              <a:lnSpc>
                <a:spcPct val="50000"/>
              </a:lnSpc>
              <a:buFontTx/>
              <a:buChar char="-"/>
            </a:pPr>
            <a:endParaRPr lang="en-US" sz="1100" b="1" baseline="0" dirty="0"/>
          </a:p>
          <a:p>
            <a:pPr marL="173336" indent="-173336">
              <a:buFontTx/>
              <a:buChar char="-"/>
            </a:pPr>
            <a:r>
              <a:rPr lang="en-US" sz="1100" b="1" baseline="0" dirty="0"/>
              <a:t>Often, students who are assigned to in-school suspension are picked as possible victims.</a:t>
            </a:r>
          </a:p>
          <a:p>
            <a:pPr>
              <a:lnSpc>
                <a:spcPct val="50000"/>
              </a:lnSpc>
            </a:pPr>
            <a:r>
              <a:rPr lang="en-US" sz="1100" b="1" baseline="0" dirty="0"/>
              <a:t> </a:t>
            </a:r>
          </a:p>
          <a:p>
            <a:pPr marL="173336" indent="-173336">
              <a:buFontTx/>
              <a:buChar char="-"/>
            </a:pPr>
            <a:r>
              <a:rPr lang="en-US" sz="1100" b="1" baseline="0" dirty="0"/>
              <a:t>The predators often provide extra coaching and extra tutoring. They seek the trust of the family first. </a:t>
            </a:r>
            <a:endParaRPr lang="en-US" sz="1100" b="1" dirty="0"/>
          </a:p>
          <a:p>
            <a:pPr>
              <a:lnSpc>
                <a:spcPct val="50000"/>
              </a:lnSpc>
            </a:pPr>
            <a:endParaRPr lang="en-US" b="1" dirty="0"/>
          </a:p>
          <a:p>
            <a:r>
              <a:rPr lang="en-US" sz="900" b="0" i="0" baseline="0" dirty="0"/>
              <a:t>Source Cited: Cook, R., and Smith, M. (2009)</a:t>
            </a:r>
            <a:r>
              <a:rPr lang="en-US" sz="900" b="0" baseline="0" dirty="0"/>
              <a:t>. </a:t>
            </a:r>
            <a:r>
              <a:rPr lang="en-US" sz="900" b="0" i="1" baseline="0" dirty="0"/>
              <a:t>Improper Staff/Student Relationships: What You Need to Know About Sexual Grooming. </a:t>
            </a:r>
            <a:r>
              <a:rPr lang="en-US" sz="900" b="0" i="0" baseline="0" dirty="0"/>
              <a:t>Property and Casualty for Education. Retrieved from http://</a:t>
            </a:r>
            <a:r>
              <a:rPr lang="en-US" sz="900" b="0" i="0" baseline="0" dirty="0" err="1"/>
              <a:t>sdao.com</a:t>
            </a:r>
            <a:r>
              <a:rPr lang="en-US" sz="900" b="0" i="0" baseline="0" dirty="0"/>
              <a:t>/ref/PACE/</a:t>
            </a:r>
            <a:r>
              <a:rPr lang="en-US" sz="900" b="0" i="0" baseline="0" dirty="0" err="1"/>
              <a:t>improper_staff_student_relationships.pdf</a:t>
            </a:r>
            <a:endParaRPr lang="en-US" sz="900" b="0" i="0" dirty="0"/>
          </a:p>
          <a:p>
            <a:pPr defTabSz="462229">
              <a:defRPr/>
            </a:pPr>
            <a:endParaRPr lang="en-US" b="0" i="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33</a:t>
            </a:fld>
            <a:endParaRPr lang="en-US" dirty="0"/>
          </a:p>
        </p:txBody>
      </p:sp>
    </p:spTree>
    <p:extLst>
      <p:ext uri="{BB962C8B-B14F-4D97-AF65-F5344CB8AC3E}">
        <p14:creationId xmlns:p14="http://schemas.microsoft.com/office/powerpoint/2010/main" val="1080717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a:t>
            </a:r>
            <a:r>
              <a:rPr lang="en-US" dirty="0"/>
              <a:t>S</a:t>
            </a:r>
            <a:r>
              <a:rPr lang="en-US" u="none" baseline="0" dirty="0"/>
              <a:t>econds)</a:t>
            </a:r>
            <a:endParaRPr lang="en-US" u="none" dirty="0"/>
          </a:p>
          <a:p>
            <a:endParaRPr lang="en-US" b="1" u="sng" dirty="0"/>
          </a:p>
          <a:p>
            <a:r>
              <a:rPr lang="en-US" b="1" dirty="0"/>
              <a:t>SAY: Phase 2 involves</a:t>
            </a:r>
            <a:r>
              <a:rPr lang="en-US" b="1" baseline="0" dirty="0"/>
              <a:t> engaging with the student in student-like behaviors.</a:t>
            </a:r>
          </a:p>
          <a:p>
            <a:r>
              <a:rPr lang="en-US" b="1" baseline="0" dirty="0"/>
              <a:t> </a:t>
            </a:r>
          </a:p>
          <a:p>
            <a:pPr marL="173336" indent="-173336">
              <a:buFontTx/>
              <a:buChar char="-"/>
            </a:pPr>
            <a:r>
              <a:rPr lang="en-US" b="1" baseline="0" dirty="0"/>
              <a:t>The predator is more involved with the student than with peers. He or she “hangs out” with the student and engages in activities that attract younger kids, like video games or student-based interests.</a:t>
            </a:r>
            <a:endParaRPr lang="en-US" b="1" dirty="0"/>
          </a:p>
          <a:p>
            <a:endParaRPr lang="en-US" b="1" dirty="0"/>
          </a:p>
          <a:p>
            <a:r>
              <a:rPr lang="en-US" b="0" i="0" baseline="0" dirty="0"/>
              <a:t>Source Cited: Cook, R., and Smith, M. (2009)</a:t>
            </a:r>
            <a:r>
              <a:rPr lang="en-US" b="0" baseline="0" dirty="0"/>
              <a:t>. </a:t>
            </a:r>
            <a:r>
              <a:rPr lang="en-US" b="0" i="1" baseline="0" dirty="0"/>
              <a:t>Improper Staff/Student Relationships: What You Need to Know About Sexual Grooming. </a:t>
            </a:r>
            <a:r>
              <a:rPr lang="en-US" b="0" i="0" baseline="0" dirty="0"/>
              <a:t>Property and Casualty for Education. Retrieved from http://</a:t>
            </a:r>
            <a:r>
              <a:rPr lang="en-US" b="0" i="0" baseline="0" dirty="0" err="1"/>
              <a:t>sdao.com</a:t>
            </a:r>
            <a:r>
              <a:rPr lang="en-US" b="0" i="0" baseline="0" dirty="0"/>
              <a:t>/ref/PACE/</a:t>
            </a:r>
            <a:r>
              <a:rPr lang="en-US" b="0" i="0" baseline="0" dirty="0" err="1"/>
              <a:t>improper_staff_student_relationships.pdf</a:t>
            </a:r>
            <a:endParaRPr lang="en-US" b="0" i="0" dirty="0"/>
          </a:p>
          <a:p>
            <a:pPr defTabSz="462229">
              <a:defRPr/>
            </a:pPr>
            <a:endParaRPr lang="en-US" i="0" dirty="0"/>
          </a:p>
        </p:txBody>
      </p:sp>
      <p:sp>
        <p:nvSpPr>
          <p:cNvPr id="4" name="Slide Number Placeholder 3"/>
          <p:cNvSpPr>
            <a:spLocks noGrp="1"/>
          </p:cNvSpPr>
          <p:nvPr>
            <p:ph type="sldNum" sz="quarter" idx="10"/>
          </p:nvPr>
        </p:nvSpPr>
        <p:spPr/>
        <p:txBody>
          <a:bodyPr/>
          <a:lstStyle/>
          <a:p>
            <a:fld id="{276F89BB-B7E5-B147-BFB7-69A1B0762F99}" type="slidenum">
              <a:rPr lang="en-US" smtClean="0"/>
              <a:t>34</a:t>
            </a:fld>
            <a:endParaRPr lang="en-US" dirty="0"/>
          </a:p>
        </p:txBody>
      </p:sp>
    </p:spTree>
    <p:extLst>
      <p:ext uri="{BB962C8B-B14F-4D97-AF65-F5344CB8AC3E}">
        <p14:creationId xmlns:p14="http://schemas.microsoft.com/office/powerpoint/2010/main" val="3594608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b="1" u="sng" dirty="0"/>
          </a:p>
          <a:p>
            <a:r>
              <a:rPr lang="en-US" b="1" dirty="0"/>
              <a:t>SAY: Phase 3 is desensitizing</a:t>
            </a:r>
            <a:r>
              <a:rPr lang="en-US" b="1" baseline="0" dirty="0"/>
              <a:t> the student to touch.</a:t>
            </a:r>
          </a:p>
          <a:p>
            <a:endParaRPr lang="en-US" b="1" baseline="0" dirty="0"/>
          </a:p>
          <a:p>
            <a:pPr marL="173336" indent="-173336">
              <a:buFontTx/>
              <a:buChar char="-"/>
            </a:pPr>
            <a:r>
              <a:rPr lang="en-US" b="1" baseline="0" dirty="0"/>
              <a:t>The boundaries become blurred between appropriate and inappropriate touching. </a:t>
            </a:r>
          </a:p>
          <a:p>
            <a:pPr marL="173336" indent="-173336">
              <a:buFontTx/>
              <a:buChar char="-"/>
            </a:pPr>
            <a:r>
              <a:rPr lang="en-US" b="1" baseline="0" dirty="0"/>
              <a:t>There is teasing and joking around.</a:t>
            </a:r>
          </a:p>
          <a:p>
            <a:pPr marL="173336" indent="-173336">
              <a:buFontTx/>
              <a:buChar char="-"/>
            </a:pPr>
            <a:r>
              <a:rPr lang="en-US" b="1" baseline="0" dirty="0"/>
              <a:t>There is accidental touching.</a:t>
            </a:r>
          </a:p>
          <a:p>
            <a:pPr marL="173336" indent="-173336">
              <a:buFontTx/>
              <a:buChar char="-"/>
            </a:pPr>
            <a:r>
              <a:rPr lang="en-US" b="1" baseline="0" dirty="0"/>
              <a:t>Touch becomes a common practice and is seen as a loving and caring gesture on the part of the educator.</a:t>
            </a:r>
          </a:p>
          <a:p>
            <a:pPr marL="173336" indent="-173336">
              <a:buFontTx/>
              <a:buChar char="-"/>
            </a:pPr>
            <a:endParaRPr lang="en-US" b="1" baseline="0" dirty="0"/>
          </a:p>
          <a:p>
            <a:pPr marL="0" indent="0">
              <a:buFontTx/>
              <a:buNone/>
            </a:pPr>
            <a:r>
              <a:rPr lang="en-US" b="1" baseline="0" dirty="0"/>
              <a:t>Think back to the touching that occurred in the video scenario.</a:t>
            </a:r>
            <a:endParaRPr lang="en-US" b="1" dirty="0"/>
          </a:p>
          <a:p>
            <a:endParaRPr lang="en-US" b="0" dirty="0"/>
          </a:p>
          <a:p>
            <a:r>
              <a:rPr lang="en-US" b="0" i="0" baseline="0" dirty="0"/>
              <a:t>Source Cited: Cook, R., and Smith, M. (2009)</a:t>
            </a:r>
            <a:r>
              <a:rPr lang="en-US" b="0" baseline="0" dirty="0"/>
              <a:t>. </a:t>
            </a:r>
            <a:r>
              <a:rPr lang="en-US" b="0" i="1" baseline="0" dirty="0"/>
              <a:t>Improper Staff/Student Relationships: What You Need to Know About Sexual Grooming. </a:t>
            </a:r>
            <a:r>
              <a:rPr lang="en-US" b="0" i="0" baseline="0" dirty="0"/>
              <a:t>Property and Casualty for Education. Retrieved from http://</a:t>
            </a:r>
            <a:r>
              <a:rPr lang="en-US" b="0" i="0" baseline="0" dirty="0" err="1"/>
              <a:t>sdao.com</a:t>
            </a:r>
            <a:r>
              <a:rPr lang="en-US" b="0" i="0" baseline="0" dirty="0"/>
              <a:t>/ref/PACE/</a:t>
            </a:r>
            <a:r>
              <a:rPr lang="en-US" b="0" i="0" baseline="0" dirty="0" err="1"/>
              <a:t>improper_staff_student_relationships.pdf</a:t>
            </a:r>
            <a:endParaRPr lang="en-US" b="0" i="0" dirty="0"/>
          </a:p>
          <a:p>
            <a:pPr defTabSz="462229">
              <a:defRPr/>
            </a:pPr>
            <a:endParaRPr lang="en-US" b="0" i="0" dirty="0"/>
          </a:p>
          <a:p>
            <a:endParaRPr lang="en-US" dirty="0"/>
          </a:p>
          <a:p>
            <a:pPr defTabSz="462229">
              <a:defRPr/>
            </a:pPr>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35</a:t>
            </a:fld>
            <a:endParaRPr lang="en-US" dirty="0"/>
          </a:p>
        </p:txBody>
      </p:sp>
    </p:spTree>
    <p:extLst>
      <p:ext uri="{BB962C8B-B14F-4D97-AF65-F5344CB8AC3E}">
        <p14:creationId xmlns:p14="http://schemas.microsoft.com/office/powerpoint/2010/main" val="2916948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b="1" u="sng" dirty="0"/>
          </a:p>
          <a:p>
            <a:r>
              <a:rPr lang="en-US" b="1" dirty="0"/>
              <a:t>SAY: Phase 4 is isolating the student.</a:t>
            </a:r>
          </a:p>
          <a:p>
            <a:r>
              <a:rPr lang="en-US" b="1" dirty="0"/>
              <a:t> </a:t>
            </a:r>
          </a:p>
          <a:p>
            <a:pPr marL="173336" indent="-173336">
              <a:buFontTx/>
              <a:buChar char="-"/>
            </a:pPr>
            <a:r>
              <a:rPr lang="en-US" b="1" dirty="0"/>
              <a:t>Usually there is private coaching, tutoring,</a:t>
            </a:r>
            <a:r>
              <a:rPr lang="en-US" b="1" baseline="0" dirty="0"/>
              <a:t> and even providing transportation for school- and non-school-sponsored events. </a:t>
            </a:r>
          </a:p>
          <a:p>
            <a:endParaRPr lang="en-US" b="1" baseline="0" dirty="0"/>
          </a:p>
          <a:p>
            <a:pPr marL="173336" indent="-173336">
              <a:buFontTx/>
              <a:buChar char="-"/>
            </a:pPr>
            <a:r>
              <a:rPr lang="en-US" b="1" baseline="0" dirty="0"/>
              <a:t>The student might stay overnight at the teacher’s house.</a:t>
            </a:r>
          </a:p>
          <a:p>
            <a:endParaRPr lang="en-US" b="1" baseline="0" dirty="0"/>
          </a:p>
          <a:p>
            <a:pPr marL="173336" indent="-173336">
              <a:buFontTx/>
              <a:buChar char="-"/>
            </a:pPr>
            <a:r>
              <a:rPr lang="en-US" b="1" baseline="0" dirty="0"/>
              <a:t>Sometimes the educator hires the student for babysitting, housekeeping, and yard maintenance. </a:t>
            </a:r>
          </a:p>
          <a:p>
            <a:endParaRPr lang="en-US" b="1" baseline="0" dirty="0"/>
          </a:p>
          <a:p>
            <a:pPr marL="173336" indent="-173336">
              <a:buFontTx/>
              <a:buChar char="-"/>
            </a:pPr>
            <a:r>
              <a:rPr lang="en-US" b="1" baseline="0" dirty="0"/>
              <a:t>Many cases have involved camping or overnight trips.</a:t>
            </a:r>
          </a:p>
          <a:p>
            <a:endParaRPr lang="en-US" b="1" dirty="0"/>
          </a:p>
          <a:p>
            <a:r>
              <a:rPr lang="en-US" b="0" i="0" baseline="0" dirty="0"/>
              <a:t>Source Cited: Cook, R., and Smith, M. (2009)</a:t>
            </a:r>
            <a:r>
              <a:rPr lang="en-US" b="0" baseline="0" dirty="0"/>
              <a:t>. </a:t>
            </a:r>
            <a:r>
              <a:rPr lang="en-US" b="0" i="1" baseline="0" dirty="0"/>
              <a:t>Improper Staff/Student Relationships: What You Need to Know About Sexual Grooming. </a:t>
            </a:r>
            <a:r>
              <a:rPr lang="en-US" b="0" i="0" baseline="0" dirty="0"/>
              <a:t>Property and Casualty for Education. Retrieved from http://</a:t>
            </a:r>
            <a:r>
              <a:rPr lang="en-US" b="0" i="0" baseline="0" dirty="0" err="1"/>
              <a:t>sdao.com</a:t>
            </a:r>
            <a:r>
              <a:rPr lang="en-US" b="0" i="0" baseline="0" dirty="0"/>
              <a:t>/ref/PACE/</a:t>
            </a:r>
            <a:r>
              <a:rPr lang="en-US" b="0" i="0" baseline="0" dirty="0" err="1"/>
              <a:t>improper_staff_student_relationships.pdf</a:t>
            </a:r>
            <a:endParaRPr lang="en-US" b="0" i="0" dirty="0"/>
          </a:p>
          <a:p>
            <a:pPr defTabSz="462229">
              <a:defRPr/>
            </a:pPr>
            <a:endParaRPr lang="en-US" b="0" i="0" dirty="0"/>
          </a:p>
          <a:p>
            <a:endParaRPr lang="en-US" dirty="0"/>
          </a:p>
          <a:p>
            <a:pPr defTabSz="462229">
              <a:defRPr/>
            </a:pPr>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36</a:t>
            </a:fld>
            <a:endParaRPr lang="en-US" dirty="0"/>
          </a:p>
        </p:txBody>
      </p:sp>
    </p:spTree>
    <p:extLst>
      <p:ext uri="{BB962C8B-B14F-4D97-AF65-F5344CB8AC3E}">
        <p14:creationId xmlns:p14="http://schemas.microsoft.com/office/powerpoint/2010/main" val="3163147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b="1" u="sng" dirty="0"/>
          </a:p>
          <a:p>
            <a:r>
              <a:rPr lang="en-US" b="1" dirty="0"/>
              <a:t>SAY: The last phase of grooming is when the adult makes the child feel responsible.</a:t>
            </a:r>
            <a:r>
              <a:rPr lang="en-US" b="1" baseline="0" dirty="0"/>
              <a:t> </a:t>
            </a:r>
          </a:p>
          <a:p>
            <a:endParaRPr lang="en-US" b="1" baseline="0" dirty="0"/>
          </a:p>
          <a:p>
            <a:pPr marL="173336" indent="-173336">
              <a:buFontTx/>
              <a:buChar char="-"/>
            </a:pPr>
            <a:r>
              <a:rPr lang="en-US" b="1" baseline="0" dirty="0"/>
              <a:t>The adult makes the student think he or she will get in trouble if anyone finds out.</a:t>
            </a:r>
          </a:p>
          <a:p>
            <a:endParaRPr lang="en-US" b="1" baseline="0" dirty="0"/>
          </a:p>
          <a:p>
            <a:pPr marL="173336" indent="-173336">
              <a:buFontTx/>
              <a:buChar char="-"/>
            </a:pPr>
            <a:r>
              <a:rPr lang="en-US" b="1" baseline="0" dirty="0"/>
              <a:t>The adult stresses that people would not believe the student. </a:t>
            </a:r>
          </a:p>
          <a:p>
            <a:endParaRPr lang="en-US" b="1" baseline="0" dirty="0"/>
          </a:p>
          <a:p>
            <a:pPr marL="173336" indent="-173336">
              <a:buFontTx/>
              <a:buChar char="-"/>
            </a:pPr>
            <a:r>
              <a:rPr lang="en-US" b="1" baseline="0" dirty="0"/>
              <a:t>This phase is especially effective if alcohol, drugs, or pornography is involved. </a:t>
            </a:r>
            <a:endParaRPr lang="en-US" b="1" dirty="0"/>
          </a:p>
          <a:p>
            <a:endParaRPr lang="en-US" b="1" dirty="0"/>
          </a:p>
          <a:p>
            <a:r>
              <a:rPr lang="en-US" b="1" baseline="0" dirty="0"/>
              <a:t>SAY: So what would guidelines look like at a campus? Let’s take a look.</a:t>
            </a:r>
          </a:p>
          <a:p>
            <a:endParaRPr lang="en-US" b="0" baseline="0" dirty="0"/>
          </a:p>
          <a:p>
            <a:r>
              <a:rPr lang="en-US" b="0" i="0" baseline="0" dirty="0"/>
              <a:t>Source Cited: Cook, R., and Smith, M. (2009)</a:t>
            </a:r>
            <a:r>
              <a:rPr lang="en-US" b="0" baseline="0" dirty="0"/>
              <a:t>. </a:t>
            </a:r>
            <a:r>
              <a:rPr lang="en-US" b="0" i="1" baseline="0" dirty="0"/>
              <a:t>Improper Staff/Student Relationships: What You Need to Know About Sexual Grooming. </a:t>
            </a:r>
            <a:r>
              <a:rPr lang="en-US" b="0" i="0" baseline="0" dirty="0"/>
              <a:t>Property and Casualty for Education. Retrieved from http://</a:t>
            </a:r>
            <a:r>
              <a:rPr lang="en-US" b="0" i="0" baseline="0" dirty="0" err="1"/>
              <a:t>sdao.com</a:t>
            </a:r>
            <a:r>
              <a:rPr lang="en-US" b="0" i="0" baseline="0" dirty="0"/>
              <a:t>/ref/PACE/</a:t>
            </a:r>
            <a:r>
              <a:rPr lang="en-US" b="0" i="0" baseline="0" dirty="0" err="1"/>
              <a:t>improper_staff_student_relationships.pdf</a:t>
            </a:r>
            <a:endParaRPr lang="en-US" b="0" i="0" dirty="0"/>
          </a:p>
          <a:p>
            <a:pPr defTabSz="462229">
              <a:defRPr/>
            </a:pPr>
            <a:endParaRPr lang="en-US" b="0" i="0" dirty="0"/>
          </a:p>
          <a:p>
            <a:endParaRPr lang="en-US" dirty="0"/>
          </a:p>
          <a:p>
            <a:pPr defTabSz="462229">
              <a:defRPr/>
            </a:pPr>
            <a:endParaRPr lang="en-US" b="1" i="1" baseline="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37</a:t>
            </a:fld>
            <a:endParaRPr lang="en-US" dirty="0"/>
          </a:p>
        </p:txBody>
      </p:sp>
    </p:spTree>
    <p:extLst>
      <p:ext uri="{BB962C8B-B14F-4D97-AF65-F5344CB8AC3E}">
        <p14:creationId xmlns:p14="http://schemas.microsoft.com/office/powerpoint/2010/main" val="98689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2½ Minutes)</a:t>
            </a:r>
            <a:endParaRPr lang="en-US" u="none" dirty="0"/>
          </a:p>
          <a:p>
            <a:endParaRPr lang="en-US" b="1" u="sng" dirty="0"/>
          </a:p>
          <a:p>
            <a:r>
              <a:rPr lang="en-US" b="1" dirty="0"/>
              <a:t>SAY:</a:t>
            </a:r>
            <a:r>
              <a:rPr lang="en-US" b="1" baseline="0" dirty="0"/>
              <a:t> </a:t>
            </a:r>
            <a:r>
              <a:rPr lang="en-US" b="1" dirty="0"/>
              <a:t>On</a:t>
            </a:r>
            <a:r>
              <a:rPr lang="en-US" b="1" baseline="0" dirty="0"/>
              <a:t> your campus, are the expectations clear regarding educator/student relationships? If so,</a:t>
            </a:r>
            <a:r>
              <a:rPr lang="en-US" b="1" dirty="0"/>
              <a:t> what are they?</a:t>
            </a:r>
            <a:endParaRPr lang="en-US" b="1" baseline="0" dirty="0"/>
          </a:p>
          <a:p>
            <a:endParaRPr lang="en-US" b="1" baseline="0" dirty="0"/>
          </a:p>
          <a:p>
            <a:pPr marL="173336" indent="-173336">
              <a:buFontTx/>
              <a:buChar char="-"/>
            </a:pPr>
            <a:r>
              <a:rPr lang="en-US" b="1" baseline="0" dirty="0"/>
              <a:t>Are they formally presented and in written form?</a:t>
            </a:r>
          </a:p>
          <a:p>
            <a:pPr marL="173336" indent="-173336">
              <a:buFontTx/>
              <a:buChar char="-"/>
            </a:pPr>
            <a:endParaRPr lang="en-US" b="1" baseline="0" dirty="0"/>
          </a:p>
          <a:p>
            <a:pPr marL="173336" indent="-173336">
              <a:buFontTx/>
              <a:buChar char="-"/>
            </a:pPr>
            <a:r>
              <a:rPr lang="en-US" b="1" baseline="0" dirty="0"/>
              <a:t>Is there any room for confusion or misunderstanding?  </a:t>
            </a:r>
          </a:p>
          <a:p>
            <a:pPr marL="173336" indent="-173336">
              <a:buFontTx/>
              <a:buChar char="-"/>
            </a:pPr>
            <a:endParaRPr lang="en-US" b="1" dirty="0"/>
          </a:p>
          <a:p>
            <a:r>
              <a:rPr lang="en-US" i="1" dirty="0"/>
              <a:t>Allow the group to respond</a:t>
            </a:r>
            <a:r>
              <a:rPr lang="en-US" i="1" baseline="0" dirty="0"/>
              <a:t> and encourage them to review and discuss local district/campus policies.</a:t>
            </a:r>
            <a:endParaRPr lang="en-US" i="1" dirty="0"/>
          </a:p>
        </p:txBody>
      </p:sp>
      <p:sp>
        <p:nvSpPr>
          <p:cNvPr id="4" name="Slide Number Placeholder 3"/>
          <p:cNvSpPr>
            <a:spLocks noGrp="1"/>
          </p:cNvSpPr>
          <p:nvPr>
            <p:ph type="sldNum" sz="quarter" idx="10"/>
          </p:nvPr>
        </p:nvSpPr>
        <p:spPr/>
        <p:txBody>
          <a:bodyPr/>
          <a:lstStyle/>
          <a:p>
            <a:fld id="{276F89BB-B7E5-B147-BFB7-69A1B0762F99}" type="slidenum">
              <a:rPr lang="en-US" smtClean="0"/>
              <a:t>38</a:t>
            </a:fld>
            <a:endParaRPr lang="en-US" dirty="0"/>
          </a:p>
        </p:txBody>
      </p:sp>
    </p:spTree>
    <p:extLst>
      <p:ext uri="{BB962C8B-B14F-4D97-AF65-F5344CB8AC3E}">
        <p14:creationId xmlns:p14="http://schemas.microsoft.com/office/powerpoint/2010/main" val="1396775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pPr>
              <a:lnSpc>
                <a:spcPct val="50000"/>
              </a:lnSpc>
            </a:pPr>
            <a:endParaRPr lang="en-US" b="1" u="sng" dirty="0"/>
          </a:p>
          <a:p>
            <a:pPr>
              <a:lnSpc>
                <a:spcPct val="50000"/>
              </a:lnSpc>
            </a:pPr>
            <a:endParaRPr lang="en-US" b="1" u="sng" dirty="0"/>
          </a:p>
          <a:p>
            <a:pPr defTabSz="462229">
              <a:defRPr/>
            </a:pPr>
            <a:r>
              <a:rPr lang="en-US" u="sng" dirty="0"/>
              <a:t>Presenter’s Notes</a:t>
            </a:r>
            <a:r>
              <a:rPr lang="en-US" u="none" dirty="0"/>
              <a:t>: </a:t>
            </a:r>
            <a:r>
              <a:rPr lang="en-US" u="none" baseline="0" dirty="0"/>
              <a:t>(Time: 30 Seconds)</a:t>
            </a:r>
            <a:endParaRPr lang="en-US" u="none" dirty="0"/>
          </a:p>
          <a:p>
            <a:pPr>
              <a:lnSpc>
                <a:spcPct val="50000"/>
              </a:lnSpc>
            </a:pPr>
            <a:endParaRPr lang="en-US" b="1" i="1" baseline="0" dirty="0"/>
          </a:p>
          <a:p>
            <a:pPr>
              <a:lnSpc>
                <a:spcPct val="50000"/>
              </a:lnSpc>
            </a:pPr>
            <a:endParaRPr lang="en-US" b="1" i="1" baseline="0" dirty="0"/>
          </a:p>
          <a:p>
            <a:r>
              <a:rPr lang="en-US" b="1" dirty="0"/>
              <a:t>SAY: We have discussed</a:t>
            </a:r>
            <a:r>
              <a:rPr lang="en-US" b="1" baseline="0" dirty="0"/>
              <a:t> </a:t>
            </a:r>
            <a:r>
              <a:rPr lang="en-US" b="1" dirty="0"/>
              <a:t>the</a:t>
            </a:r>
            <a:r>
              <a:rPr lang="en-US" b="1" baseline="0" dirty="0"/>
              <a:t> negative impact of crossing boundaries with students. </a:t>
            </a:r>
          </a:p>
          <a:p>
            <a:pPr>
              <a:lnSpc>
                <a:spcPct val="50000"/>
              </a:lnSpc>
            </a:pPr>
            <a:endParaRPr lang="en-US" b="1" baseline="0" dirty="0"/>
          </a:p>
          <a:p>
            <a:pPr marL="173336" indent="-173336">
              <a:buFontTx/>
              <a:buChar char="-"/>
            </a:pPr>
            <a:r>
              <a:rPr lang="en-US" b="1" baseline="0" dirty="0"/>
              <a:t>We have talked about inappropriate relationships between educators and students. </a:t>
            </a:r>
          </a:p>
          <a:p>
            <a:endParaRPr lang="en-US" b="1" baseline="0" dirty="0"/>
          </a:p>
          <a:p>
            <a:pPr marL="173336" indent="-173336">
              <a:buFontTx/>
              <a:buChar char="-"/>
            </a:pPr>
            <a:r>
              <a:rPr lang="en-US" b="1" baseline="0" dirty="0"/>
              <a:t>Let’s stop for a moment and consider the importance of this quote: “No significant learning can occur without a significant relationship.” </a:t>
            </a:r>
          </a:p>
          <a:p>
            <a:pPr>
              <a:lnSpc>
                <a:spcPct val="50000"/>
              </a:lnSpc>
            </a:pPr>
            <a:endParaRPr lang="en-US" b="1" baseline="0" dirty="0"/>
          </a:p>
          <a:p>
            <a:r>
              <a:rPr lang="en-US" b="1" baseline="0" dirty="0"/>
              <a:t>SAY: We cannot and will not downplay the importance of strong relationships between students and educators. To ensure great academic success, a school system must have educators who care about and relate to their students. How can we support our students and still remain within the ethical boundaries? </a:t>
            </a:r>
            <a:r>
              <a:rPr lang="en-US" baseline="0" dirty="0"/>
              <a:t>(</a:t>
            </a:r>
            <a:r>
              <a:rPr lang="en-US" b="0" i="1" baseline="0" dirty="0"/>
              <a:t>rhetorical question)</a:t>
            </a:r>
          </a:p>
          <a:p>
            <a:endParaRPr lang="en-US" b="0" i="1" baseline="0" dirty="0"/>
          </a:p>
          <a:p>
            <a:endParaRPr lang="en-US" b="0" i="1"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39</a:t>
            </a:fld>
            <a:endParaRPr lang="en-US" dirty="0"/>
          </a:p>
        </p:txBody>
      </p:sp>
    </p:spTree>
    <p:extLst>
      <p:ext uri="{BB962C8B-B14F-4D97-AF65-F5344CB8AC3E}">
        <p14:creationId xmlns:p14="http://schemas.microsoft.com/office/powerpoint/2010/main" val="46937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u="sng" dirty="0"/>
          </a:p>
          <a:p>
            <a:r>
              <a:rPr lang="en-US" u="sng" dirty="0"/>
              <a:t>Presenter’s Notes</a:t>
            </a:r>
            <a:r>
              <a:rPr lang="en-US" u="none" dirty="0"/>
              <a:t>:</a:t>
            </a:r>
            <a:r>
              <a:rPr lang="en-US" u="none" baseline="0" dirty="0"/>
              <a:t> (Time: 1 Minute)</a:t>
            </a:r>
            <a:endParaRPr lang="en-US" u="none" dirty="0"/>
          </a:p>
          <a:p>
            <a:endParaRPr lang="en-US" b="1" baseline="0" dirty="0"/>
          </a:p>
          <a:p>
            <a:pPr defTabSz="462229">
              <a:defRPr/>
            </a:pPr>
            <a:r>
              <a:rPr lang="en-US" b="1" dirty="0"/>
              <a:t>SAY: As we</a:t>
            </a:r>
            <a:r>
              <a:rPr lang="en-US" b="1" baseline="0" dirty="0"/>
              <a:t> prepare to begin our training session, this is the overarching essential question that we will conceptualize today. Please respond to the essential question while you wait for the training session to begin. You may use the </a:t>
            </a:r>
            <a:r>
              <a:rPr lang="en-US" b="1" i="0" u="none" baseline="0" dirty="0">
                <a:solidFill>
                  <a:srgbClr val="FF0000"/>
                </a:solidFill>
              </a:rPr>
              <a:t>Module 1</a:t>
            </a:r>
            <a:r>
              <a:rPr lang="en-US" b="1" u="none" baseline="0" dirty="0"/>
              <a:t> </a:t>
            </a:r>
            <a:r>
              <a:rPr lang="en-US" b="1" baseline="0" dirty="0"/>
              <a:t>note-taking section in your journal to record your responses. </a:t>
            </a:r>
          </a:p>
          <a:p>
            <a:endParaRPr lang="en-US" b="1" baseline="0" dirty="0"/>
          </a:p>
          <a:p>
            <a:pPr defTabSz="462229">
              <a:defRPr/>
            </a:pPr>
            <a:r>
              <a:rPr lang="en-US" i="1" baseline="0" dirty="0"/>
              <a:t>Note-Taking Strategy: </a:t>
            </a:r>
            <a:r>
              <a:rPr lang="en-US" dirty="0"/>
              <a:t>Ask participants to use the Module 1 note-taking section of their journal to record their response to the essential question. They can respond to the essential question while they are waiting for the session to begin. </a:t>
            </a:r>
          </a:p>
          <a:p>
            <a:pPr defTabSz="462229">
              <a:defRPr/>
            </a:pPr>
            <a:endParaRPr lang="en-US" dirty="0"/>
          </a:p>
          <a:p>
            <a:endParaRPr lang="en-US" b="1" baseline="0" dirty="0"/>
          </a:p>
          <a:p>
            <a:pPr defTabSz="462229">
              <a:defRPr/>
            </a:pPr>
            <a:endParaRPr lang="en-US" b="1" baseline="0" dirty="0"/>
          </a:p>
          <a:p>
            <a:endParaRPr lang="en-US" b="1" baseline="0" dirty="0"/>
          </a:p>
          <a:p>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E399FD1E-AA77-2049-BD5C-7B09D322BA44}" type="slidenum">
              <a:rPr lang="en-US" smtClean="0"/>
              <a:t>4</a:t>
            </a:fld>
            <a:endParaRPr lang="en-US" dirty="0"/>
          </a:p>
        </p:txBody>
      </p:sp>
    </p:spTree>
    <p:extLst>
      <p:ext uri="{BB962C8B-B14F-4D97-AF65-F5344CB8AC3E}">
        <p14:creationId xmlns:p14="http://schemas.microsoft.com/office/powerpoint/2010/main" val="660658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1 Minute)</a:t>
            </a:r>
            <a:endParaRPr lang="en-US" u="none" dirty="0"/>
          </a:p>
          <a:p>
            <a:endParaRPr lang="en-US" b="1" i="1" baseline="0" dirty="0"/>
          </a:p>
          <a:p>
            <a:r>
              <a:rPr lang="en-US" b="1" i="0" baseline="0" dirty="0"/>
              <a:t>SAY: It sounds easy, yet we continue to have ethical violations. As a rule of thumb, consider the three indicators that can help you determine if an action is an ethical violation.</a:t>
            </a:r>
          </a:p>
          <a:p>
            <a:endParaRPr lang="en-US" b="1" i="0" baseline="0" dirty="0"/>
          </a:p>
          <a:p>
            <a:pPr marL="173336" indent="-173336">
              <a:buFontTx/>
              <a:buChar char="-"/>
            </a:pPr>
            <a:r>
              <a:rPr lang="en-US" b="1" i="0" baseline="0" dirty="0"/>
              <a:t>Is it transparent for all to see?</a:t>
            </a:r>
          </a:p>
          <a:p>
            <a:endParaRPr lang="en-US" b="1" i="0" baseline="0" dirty="0"/>
          </a:p>
          <a:p>
            <a:pPr marL="173336" indent="-173336">
              <a:buFontTx/>
              <a:buChar char="-"/>
            </a:pPr>
            <a:r>
              <a:rPr lang="en-US" b="1" i="0" baseline="0" dirty="0"/>
              <a:t>Is it approved by my supervisor?</a:t>
            </a:r>
          </a:p>
          <a:p>
            <a:pPr marL="173336" indent="-173336">
              <a:buFontTx/>
              <a:buChar char="-"/>
            </a:pPr>
            <a:endParaRPr lang="en-US" b="1" i="0" baseline="0" dirty="0"/>
          </a:p>
          <a:p>
            <a:pPr marL="173336" indent="-173336">
              <a:buFontTx/>
              <a:buChar char="-"/>
            </a:pPr>
            <a:r>
              <a:rPr lang="en-US" b="1" i="0" baseline="0" dirty="0"/>
              <a:t>Does it occur during the regular school day or at a school-approved activity?</a:t>
            </a:r>
          </a:p>
          <a:p>
            <a:endParaRPr lang="en-US" b="1" i="0" baseline="0" dirty="0"/>
          </a:p>
          <a:p>
            <a:r>
              <a:rPr lang="en-US" b="1" i="0" baseline="0" dirty="0"/>
              <a:t>SAY: If so, most likely, it is not an ethical violation. Educators are responsible for their behavior at all times.</a:t>
            </a:r>
          </a:p>
          <a:p>
            <a:endParaRPr lang="en-US" b="1" i="0" baseline="0" dirty="0"/>
          </a:p>
          <a:p>
            <a:r>
              <a:rPr lang="en-US" b="1" i="0" baseline="0" dirty="0"/>
              <a:t>Example: A student needs a ride home. What do you do?</a:t>
            </a:r>
          </a:p>
          <a:p>
            <a:endParaRPr lang="en-US" b="1" i="0" baseline="0" dirty="0"/>
          </a:p>
          <a:p>
            <a:endParaRPr lang="fr-FR" b="1" dirty="0"/>
          </a:p>
        </p:txBody>
      </p:sp>
      <p:sp>
        <p:nvSpPr>
          <p:cNvPr id="4" name="Slide Number Placeholder 3"/>
          <p:cNvSpPr>
            <a:spLocks noGrp="1"/>
          </p:cNvSpPr>
          <p:nvPr>
            <p:ph type="sldNum" sz="quarter" idx="10"/>
          </p:nvPr>
        </p:nvSpPr>
        <p:spPr/>
        <p:txBody>
          <a:bodyPr/>
          <a:lstStyle/>
          <a:p>
            <a:fld id="{276F89BB-B7E5-B147-BFB7-69A1B0762F99}" type="slidenum">
              <a:rPr lang="en-US" smtClean="0"/>
              <a:t>40</a:t>
            </a:fld>
            <a:endParaRPr lang="en-US" dirty="0"/>
          </a:p>
        </p:txBody>
      </p:sp>
    </p:spTree>
    <p:extLst>
      <p:ext uri="{BB962C8B-B14F-4D97-AF65-F5344CB8AC3E}">
        <p14:creationId xmlns:p14="http://schemas.microsoft.com/office/powerpoint/2010/main" val="2518744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b="1" i="0" baseline="0" dirty="0"/>
          </a:p>
          <a:p>
            <a:r>
              <a:rPr lang="en-US" b="1" i="0" baseline="0" dirty="0"/>
              <a:t>SAY: There are SO many students who NEED a positive educator in their life. For some, the educator will be the only role model around. Are you up for the challenge? Let’s see what skills are necessary to build that supportive relationship.</a:t>
            </a:r>
          </a:p>
          <a:p>
            <a:endParaRPr lang="en-US" b="1" i="1" baseline="0"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41</a:t>
            </a:fld>
            <a:endParaRPr lang="en-US" dirty="0"/>
          </a:p>
        </p:txBody>
      </p:sp>
    </p:spTree>
    <p:extLst>
      <p:ext uri="{BB962C8B-B14F-4D97-AF65-F5344CB8AC3E}">
        <p14:creationId xmlns:p14="http://schemas.microsoft.com/office/powerpoint/2010/main" val="2499438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183380"/>
          </a:xfrm>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a:t>
            </a:r>
            <a:r>
              <a:rPr lang="en-US" u="none" baseline="0" dirty="0"/>
              <a:t> (Time: 1 Minute)</a:t>
            </a:r>
            <a:endParaRPr lang="en-US" u="none" dirty="0"/>
          </a:p>
          <a:p>
            <a:endParaRPr lang="en-US" dirty="0"/>
          </a:p>
          <a:p>
            <a:r>
              <a:rPr lang="en-US" b="1" dirty="0"/>
              <a:t>SAY: Educators</a:t>
            </a:r>
            <a:r>
              <a:rPr lang="en-US" b="1" baseline="0" dirty="0"/>
              <a:t> must possess </a:t>
            </a:r>
            <a:r>
              <a:rPr lang="en-US" b="1" dirty="0"/>
              <a:t>a skill set that</a:t>
            </a:r>
            <a:r>
              <a:rPr lang="en-US" b="1" baseline="0" dirty="0"/>
              <a:t> provides the opportunity to </a:t>
            </a:r>
            <a:r>
              <a:rPr lang="en-US" b="1" dirty="0"/>
              <a:t>build a supportive</a:t>
            </a:r>
            <a:r>
              <a:rPr lang="en-US" b="1" baseline="0" dirty="0"/>
              <a:t> relationship with students. This supportive relationship will foster good attendance, good grades, and even good behavior. A few essential skills are: </a:t>
            </a:r>
          </a:p>
          <a:p>
            <a:endParaRPr lang="en-US" sz="1000" b="1" dirty="0"/>
          </a:p>
          <a:p>
            <a:pPr marL="173336" indent="-173336">
              <a:buFontTx/>
              <a:buChar char="-"/>
            </a:pPr>
            <a:r>
              <a:rPr lang="en-US" b="1" baseline="0" dirty="0"/>
              <a:t>Listening </a:t>
            </a:r>
          </a:p>
          <a:p>
            <a:pPr marL="173336" indent="-173336">
              <a:buFontTx/>
              <a:buChar char="-"/>
            </a:pPr>
            <a:r>
              <a:rPr lang="en-US" b="1" baseline="0" dirty="0"/>
              <a:t>Guiding</a:t>
            </a:r>
          </a:p>
          <a:p>
            <a:pPr marL="173336" indent="-173336">
              <a:buFontTx/>
              <a:buChar char="-"/>
            </a:pPr>
            <a:r>
              <a:rPr lang="en-US" b="1" baseline="0" dirty="0"/>
              <a:t>Praising </a:t>
            </a:r>
          </a:p>
          <a:p>
            <a:pPr marL="173336" indent="-173336">
              <a:buFontTx/>
              <a:buChar char="-"/>
            </a:pPr>
            <a:r>
              <a:rPr lang="en-US" b="1" baseline="0" dirty="0"/>
              <a:t>Correcting </a:t>
            </a:r>
          </a:p>
          <a:p>
            <a:pPr marL="173336" indent="-173336">
              <a:buFontTx/>
              <a:buChar char="-"/>
            </a:pPr>
            <a:r>
              <a:rPr lang="en-US" b="1" baseline="0" dirty="0"/>
              <a:t>Respecting</a:t>
            </a:r>
          </a:p>
          <a:p>
            <a:pPr marL="173336" indent="-173336">
              <a:buFontTx/>
              <a:buChar char="-"/>
            </a:pPr>
            <a:r>
              <a:rPr lang="en-US" b="1" baseline="0" dirty="0"/>
              <a:t>Honoring</a:t>
            </a:r>
          </a:p>
          <a:p>
            <a:pPr marL="173336" indent="-173336">
              <a:buFontTx/>
              <a:buChar char="-"/>
            </a:pPr>
            <a:r>
              <a:rPr lang="en-US" b="1" baseline="0" dirty="0"/>
              <a:t>Disciplining</a:t>
            </a:r>
          </a:p>
          <a:p>
            <a:pPr marL="173336" indent="-173336">
              <a:buFontTx/>
              <a:buChar char="-"/>
            </a:pPr>
            <a:r>
              <a:rPr lang="en-US" b="1" baseline="0" dirty="0"/>
              <a:t>Teaching effectively</a:t>
            </a:r>
          </a:p>
          <a:p>
            <a:endParaRPr lang="en-US" b="1" baseline="0" dirty="0"/>
          </a:p>
          <a:p>
            <a:r>
              <a:rPr lang="en-US" b="1" baseline="0" dirty="0"/>
              <a:t>We owe that to our students and the communities we serve. It is why we chose this honorable profession. </a:t>
            </a:r>
          </a:p>
          <a:p>
            <a:endParaRPr lang="en-US" b="1"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42</a:t>
            </a:fld>
            <a:endParaRPr lang="en-US" dirty="0"/>
          </a:p>
        </p:txBody>
      </p:sp>
    </p:spTree>
    <p:extLst>
      <p:ext uri="{BB962C8B-B14F-4D97-AF65-F5344CB8AC3E}">
        <p14:creationId xmlns:p14="http://schemas.microsoft.com/office/powerpoint/2010/main" val="1357911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b="1" u="sng" dirty="0"/>
          </a:p>
          <a:p>
            <a:r>
              <a:rPr lang="en-US" i="1" dirty="0"/>
              <a:t>The </a:t>
            </a:r>
            <a:r>
              <a:rPr lang="en-US" i="1" baseline="0" dirty="0"/>
              <a:t>information contained in the next three slides provides recommendations to help teachers ensure they avoid ethical boundary violations. This is not an inclusive list. However, these are some of the most common occurrences that lead to sanctions against teachers. </a:t>
            </a:r>
          </a:p>
          <a:p>
            <a:endParaRPr lang="en-US" i="1" baseline="0" dirty="0"/>
          </a:p>
          <a:p>
            <a:r>
              <a:rPr lang="en-US" i="1" baseline="0" dirty="0"/>
              <a:t>Read the information on the slide. </a:t>
            </a:r>
          </a:p>
          <a:p>
            <a:endParaRPr lang="en-US" i="1" baseline="0" dirty="0"/>
          </a:p>
          <a:p>
            <a:r>
              <a:rPr lang="en-US" b="1" dirty="0"/>
              <a:t>SAY: It is important to follow guidelines </a:t>
            </a:r>
            <a:r>
              <a:rPr lang="en-US" b="1" baseline="0" dirty="0"/>
              <a:t>as specified in the district policy. </a:t>
            </a:r>
          </a:p>
          <a:p>
            <a:endParaRPr lang="en-US" b="1" baseline="0" dirty="0"/>
          </a:p>
          <a:p>
            <a:pPr marL="173336" indent="-173336">
              <a:buFontTx/>
              <a:buChar char="-"/>
            </a:pPr>
            <a:r>
              <a:rPr lang="en-US" b="1" dirty="0"/>
              <a:t>If you’re alone with a student, the door must remain open. </a:t>
            </a:r>
          </a:p>
          <a:p>
            <a:endParaRPr lang="en-US" b="1" dirty="0"/>
          </a:p>
          <a:p>
            <a:pPr marL="173336" indent="-173336">
              <a:buFontTx/>
              <a:buChar char="-"/>
            </a:pPr>
            <a:r>
              <a:rPr lang="en-US" b="1" dirty="0"/>
              <a:t>Social</a:t>
            </a:r>
            <a:r>
              <a:rPr lang="en-US" b="1" baseline="0" dirty="0"/>
              <a:t> media exchanges include personal emails, Facebook posts, tweets, and any other form of social media interaction between you and your students.</a:t>
            </a:r>
            <a:endParaRPr lang="en-US" b="1" dirty="0"/>
          </a:p>
          <a:p>
            <a:endParaRPr lang="en-US" sz="800" b="1" dirty="0"/>
          </a:p>
          <a:p>
            <a:endParaRPr lang="en-US" i="1" dirty="0"/>
          </a:p>
        </p:txBody>
      </p:sp>
      <p:sp>
        <p:nvSpPr>
          <p:cNvPr id="4" name="Slide Number Placeholder 3"/>
          <p:cNvSpPr>
            <a:spLocks noGrp="1"/>
          </p:cNvSpPr>
          <p:nvPr>
            <p:ph type="sldNum" sz="quarter" idx="10"/>
          </p:nvPr>
        </p:nvSpPr>
        <p:spPr/>
        <p:txBody>
          <a:bodyPr/>
          <a:lstStyle/>
          <a:p>
            <a:fld id="{276F89BB-B7E5-B147-BFB7-69A1B0762F99}" type="slidenum">
              <a:rPr lang="en-US" smtClean="0"/>
              <a:t>43</a:t>
            </a:fld>
            <a:endParaRPr lang="en-US" dirty="0"/>
          </a:p>
        </p:txBody>
      </p:sp>
    </p:spTree>
    <p:extLst>
      <p:ext uri="{BB962C8B-B14F-4D97-AF65-F5344CB8AC3E}">
        <p14:creationId xmlns:p14="http://schemas.microsoft.com/office/powerpoint/2010/main" val="3353823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dirty="0"/>
          </a:p>
          <a:p>
            <a:r>
              <a:rPr lang="en-US" i="1" baseline="0" dirty="0"/>
              <a:t>Read the information on the slide. </a:t>
            </a:r>
          </a:p>
          <a:p>
            <a:endParaRPr lang="en-US" i="1"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44</a:t>
            </a:fld>
            <a:endParaRPr lang="en-US" dirty="0"/>
          </a:p>
        </p:txBody>
      </p:sp>
    </p:spTree>
    <p:extLst>
      <p:ext uri="{BB962C8B-B14F-4D97-AF65-F5344CB8AC3E}">
        <p14:creationId xmlns:p14="http://schemas.microsoft.com/office/powerpoint/2010/main" val="3268096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u="none" dirty="0"/>
          </a:p>
          <a:p>
            <a:endParaRPr lang="en-US" dirty="0"/>
          </a:p>
          <a:p>
            <a:r>
              <a:rPr lang="en-US" i="1" baseline="0" dirty="0"/>
              <a:t>Read the information on the slide. </a:t>
            </a:r>
          </a:p>
          <a:p>
            <a:endParaRPr lang="en-US" i="1" baseline="0" dirty="0"/>
          </a:p>
          <a:p>
            <a:r>
              <a:rPr lang="en-US" b="1" dirty="0"/>
              <a:t>SAY: Keep your hands and other body parts to yourself.</a:t>
            </a:r>
            <a:r>
              <a:rPr lang="en-US" b="1" baseline="0" dirty="0"/>
              <a:t> </a:t>
            </a:r>
          </a:p>
          <a:p>
            <a:endParaRPr lang="en-US" b="1" baseline="0" dirty="0"/>
          </a:p>
          <a:p>
            <a:pPr marL="173336" indent="-173336">
              <a:buFontTx/>
              <a:buChar char="-"/>
            </a:pPr>
            <a:r>
              <a:rPr lang="en-US" b="1" baseline="0" dirty="0"/>
              <a:t>Remember to r</a:t>
            </a:r>
            <a:r>
              <a:rPr lang="en-US" b="1" dirty="0"/>
              <a:t>efer students to the appropriate person for counseling and/or other discussions about personal matters.</a:t>
            </a:r>
          </a:p>
          <a:p>
            <a:endParaRPr lang="en-US" b="1" baseline="0" dirty="0"/>
          </a:p>
          <a:p>
            <a:pPr marL="173336" indent="-173336">
              <a:buFontTx/>
              <a:buChar char="-"/>
            </a:pPr>
            <a:r>
              <a:rPr lang="en-US" b="1" dirty="0"/>
              <a:t>Maintain a professional barrier between you and your students. </a:t>
            </a:r>
          </a:p>
          <a:p>
            <a:endParaRPr lang="en-US" b="1" dirty="0"/>
          </a:p>
          <a:p>
            <a:pPr marL="173336" indent="-173336">
              <a:buFontTx/>
              <a:buChar char="-"/>
            </a:pPr>
            <a:r>
              <a:rPr lang="en-US" b="1" dirty="0"/>
              <a:t>You are the adult, the educator, and the professional; act like the expert at all times.</a:t>
            </a:r>
          </a:p>
          <a:p>
            <a:endParaRPr lang="en-US" b="1" dirty="0"/>
          </a:p>
          <a:p>
            <a:pPr marL="173336" indent="-173336">
              <a:buFontTx/>
              <a:buChar char="-"/>
            </a:pPr>
            <a:r>
              <a:rPr lang="en-US" b="1" dirty="0"/>
              <a:t>Most of all, avoid putting yourself in a position where you have to defend, explain, or justify your behavior or actions. </a:t>
            </a:r>
          </a:p>
          <a:p>
            <a:endParaRPr lang="en-US" b="1" dirty="0"/>
          </a:p>
          <a:p>
            <a:endParaRPr lang="en-US" i="1"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45</a:t>
            </a:fld>
            <a:endParaRPr lang="en-US" dirty="0"/>
          </a:p>
        </p:txBody>
      </p:sp>
    </p:spTree>
    <p:extLst>
      <p:ext uri="{BB962C8B-B14F-4D97-AF65-F5344CB8AC3E}">
        <p14:creationId xmlns:p14="http://schemas.microsoft.com/office/powerpoint/2010/main" val="3268096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8 Minutes)</a:t>
            </a:r>
            <a:endParaRPr lang="en-US" u="none" dirty="0"/>
          </a:p>
          <a:p>
            <a:endParaRPr lang="en-US" dirty="0"/>
          </a:p>
          <a:p>
            <a:r>
              <a:rPr lang="en-US" i="1" dirty="0"/>
              <a:t>Ask </a:t>
            </a:r>
            <a:r>
              <a:rPr lang="en-US" i="1" baseline="0" dirty="0"/>
              <a:t>participants to find the section in their journal titled “What Would You Do?” Participants will work in table groups but also record their responses in their respective journals. </a:t>
            </a:r>
          </a:p>
          <a:p>
            <a:endParaRPr lang="en-US" i="1" baseline="0" dirty="0"/>
          </a:p>
          <a:p>
            <a:r>
              <a:rPr lang="en-US" i="1" baseline="0" dirty="0"/>
              <a:t>Once participants have finished completing the activity, call on a couple of groups and ask them to provide their responses to each of the scenarios. Afterward, provide participants with </a:t>
            </a:r>
            <a:r>
              <a:rPr lang="en-US" i="1" dirty="0"/>
              <a:t>any</a:t>
            </a:r>
            <a:r>
              <a:rPr lang="en-US" i="1" baseline="0" dirty="0"/>
              <a:t> additional correct responses listed in the Performance Task Key.</a:t>
            </a:r>
          </a:p>
          <a:p>
            <a:endParaRPr lang="en-US" i="1" baseline="0" dirty="0"/>
          </a:p>
          <a:p>
            <a:r>
              <a:rPr lang="en-US" b="1" i="0" baseline="0" dirty="0"/>
              <a:t>SAY: Take a few minutes to c</a:t>
            </a:r>
            <a:r>
              <a:rPr lang="en-US" b="1" i="0" dirty="0"/>
              <a:t>omplete the</a:t>
            </a:r>
            <a:r>
              <a:rPr lang="en-US" b="1" i="0" baseline="0" dirty="0"/>
              <a:t> performance task</a:t>
            </a:r>
            <a:r>
              <a:rPr lang="en-US" b="1" i="0" dirty="0"/>
              <a:t> in the journal section titled “What Would You Do?”</a:t>
            </a:r>
            <a:r>
              <a:rPr lang="en-US" b="1" i="0" baseline="0" dirty="0"/>
              <a:t> </a:t>
            </a:r>
            <a:r>
              <a:rPr lang="en-US" b="1" dirty="0"/>
              <a:t>Read and review each scenario. Use the information</a:t>
            </a:r>
            <a:r>
              <a:rPr lang="en-US" b="1" baseline="0" dirty="0"/>
              <a:t> that was just presented to you regarding strategies to maintain professional boundaries. Think about that boundary between your space and your students’ space.</a:t>
            </a:r>
          </a:p>
          <a:p>
            <a:endParaRPr lang="en-US" b="1" baseline="0" dirty="0"/>
          </a:p>
          <a:p>
            <a:r>
              <a:rPr lang="en-US" b="1" dirty="0"/>
              <a:t>Discuss the issues surrounding the scenario and determine what you would do if you were the teacher to avoid a boundary violation. Record your determination.</a:t>
            </a:r>
          </a:p>
        </p:txBody>
      </p:sp>
      <p:sp>
        <p:nvSpPr>
          <p:cNvPr id="4" name="Slide Number Placeholder 3"/>
          <p:cNvSpPr>
            <a:spLocks noGrp="1"/>
          </p:cNvSpPr>
          <p:nvPr>
            <p:ph type="sldNum" sz="quarter" idx="10"/>
          </p:nvPr>
        </p:nvSpPr>
        <p:spPr/>
        <p:txBody>
          <a:bodyPr/>
          <a:lstStyle/>
          <a:p>
            <a:fld id="{276F89BB-B7E5-B147-BFB7-69A1B0762F99}" type="slidenum">
              <a:rPr lang="en-US" smtClean="0"/>
              <a:t>46</a:t>
            </a:fld>
            <a:endParaRPr lang="en-US" dirty="0"/>
          </a:p>
        </p:txBody>
      </p:sp>
    </p:spTree>
    <p:extLst>
      <p:ext uri="{BB962C8B-B14F-4D97-AF65-F5344CB8AC3E}">
        <p14:creationId xmlns:p14="http://schemas.microsoft.com/office/powerpoint/2010/main" val="2106866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b="0" i="1" u="sng" dirty="0"/>
          </a:p>
          <a:p>
            <a:r>
              <a:rPr lang="en-US" b="0" i="0" u="sng" dirty="0"/>
              <a:t>Information for Presenter to Convey: </a:t>
            </a:r>
            <a:r>
              <a:rPr lang="en-US" b="1" i="0" u="sng" dirty="0"/>
              <a:t>Bold</a:t>
            </a:r>
          </a:p>
          <a:p>
            <a:endParaRPr lang="en-US" b="0" i="1" u="sng" dirty="0"/>
          </a:p>
          <a:p>
            <a:r>
              <a:rPr lang="en-US" u="sng" dirty="0"/>
              <a:t>Presenter’s Notes</a:t>
            </a:r>
            <a:r>
              <a:rPr lang="en-US" u="none" dirty="0"/>
              <a:t>: </a:t>
            </a:r>
            <a:r>
              <a:rPr lang="en-US" u="none" baseline="0" dirty="0"/>
              <a:t>(Time: 2 Minutes)</a:t>
            </a:r>
            <a:endParaRPr lang="en-US" u="none" dirty="0"/>
          </a:p>
          <a:p>
            <a:endParaRPr lang="en-US" dirty="0"/>
          </a:p>
          <a:p>
            <a:r>
              <a:rPr lang="en-US" i="1" dirty="0"/>
              <a:t>Ask participants to find the section in their journal titled “Module 1 Reflection Activity” and respond to the reflection question. </a:t>
            </a:r>
            <a:r>
              <a:rPr lang="en-US" i="1" baseline="0" dirty="0"/>
              <a:t>Participants will work in table groups but also record their responses in their respective journals. </a:t>
            </a:r>
          </a:p>
          <a:p>
            <a:endParaRPr lang="en-US" i="1" dirty="0"/>
          </a:p>
          <a:p>
            <a:r>
              <a:rPr lang="en-US" b="1" dirty="0"/>
              <a:t>SAY: Complete the reflection assignment by responding to the question in your journal.</a:t>
            </a:r>
            <a:endParaRPr lang="en-US" i="1" dirty="0"/>
          </a:p>
        </p:txBody>
      </p:sp>
      <p:sp>
        <p:nvSpPr>
          <p:cNvPr id="4" name="Slide Number Placeholder 3"/>
          <p:cNvSpPr>
            <a:spLocks noGrp="1"/>
          </p:cNvSpPr>
          <p:nvPr>
            <p:ph type="sldNum" sz="quarter" idx="10"/>
          </p:nvPr>
        </p:nvSpPr>
        <p:spPr/>
        <p:txBody>
          <a:bodyPr/>
          <a:lstStyle/>
          <a:p>
            <a:fld id="{276F89BB-B7E5-B147-BFB7-69A1B0762F99}" type="slidenum">
              <a:rPr lang="en-US" smtClean="0"/>
              <a:t>47</a:t>
            </a:fld>
            <a:endParaRPr lang="en-US" dirty="0"/>
          </a:p>
        </p:txBody>
      </p:sp>
    </p:spTree>
    <p:extLst>
      <p:ext uri="{BB962C8B-B14F-4D97-AF65-F5344CB8AC3E}">
        <p14:creationId xmlns:p14="http://schemas.microsoft.com/office/powerpoint/2010/main" val="1708228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r>
              <a:rPr lang="en-US" u="sng" dirty="0"/>
              <a:t>Presenter’s Notes</a:t>
            </a:r>
            <a:r>
              <a:rPr lang="en-US" u="none" dirty="0"/>
              <a:t>: </a:t>
            </a:r>
            <a:r>
              <a:rPr lang="en-US" u="none" baseline="0" dirty="0"/>
              <a:t>(Time: 5 Minutes or completed by an assigned time after the training)</a:t>
            </a:r>
            <a:endParaRPr lang="en-US" u="none" dirty="0"/>
          </a:p>
          <a:p>
            <a:endParaRPr lang="en-US" b="0" dirty="0"/>
          </a:p>
          <a:p>
            <a:r>
              <a:rPr lang="en-US" b="1" dirty="0"/>
              <a:t>SAY: Each participant is</a:t>
            </a:r>
            <a:r>
              <a:rPr lang="en-US" b="1" baseline="0" dirty="0"/>
              <a:t> required to complete an assessment based on the information received in this training. You must receive a score of 100 to receive credit for this module training. </a:t>
            </a:r>
          </a:p>
          <a:p>
            <a:endParaRPr lang="en-US" b="1" baseline="0" dirty="0"/>
          </a:p>
          <a:p>
            <a:pPr defTabSz="467314">
              <a:defRPr/>
            </a:pPr>
            <a:r>
              <a:rPr lang="en-US" b="0" i="1" baseline="0" dirty="0"/>
              <a:t>You can provide each participant with the Module 1 assessment to complete as a culminating activity. Districts can alternately choose to have participants complete the assessment during a follow-up session or have them complete the assessment on their own within a designated period of time and submit it to their campus principal. </a:t>
            </a:r>
          </a:p>
          <a:p>
            <a:endParaRPr lang="en-US" b="1" dirty="0"/>
          </a:p>
        </p:txBody>
      </p:sp>
      <p:sp>
        <p:nvSpPr>
          <p:cNvPr id="4" name="Slide Number Placeholder 3"/>
          <p:cNvSpPr>
            <a:spLocks noGrp="1"/>
          </p:cNvSpPr>
          <p:nvPr>
            <p:ph type="sldNum" sz="quarter" idx="10"/>
          </p:nvPr>
        </p:nvSpPr>
        <p:spPr/>
        <p:txBody>
          <a:bodyPr/>
          <a:lstStyle/>
          <a:p>
            <a:fld id="{276F89BB-B7E5-B147-BFB7-69A1B0762F99}" type="slidenum">
              <a:rPr lang="en-US" smtClean="0"/>
              <a:t>48</a:t>
            </a:fld>
            <a:endParaRPr lang="en-US" dirty="0"/>
          </a:p>
        </p:txBody>
      </p:sp>
    </p:spTree>
    <p:extLst>
      <p:ext uri="{BB962C8B-B14F-4D97-AF65-F5344CB8AC3E}">
        <p14:creationId xmlns:p14="http://schemas.microsoft.com/office/powerpoint/2010/main" val="3348484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(Time:</a:t>
            </a:r>
            <a:r>
              <a:rPr lang="en-US" u="none" baseline="0" dirty="0"/>
              <a:t> 1 Minute)</a:t>
            </a:r>
            <a:endParaRPr lang="en-US" u="none" dirty="0"/>
          </a:p>
          <a:p>
            <a:endParaRPr lang="en-US" dirty="0"/>
          </a:p>
          <a:p>
            <a:r>
              <a:rPr lang="en-US" i="1" dirty="0"/>
              <a:t>Before concluding</a:t>
            </a:r>
            <a:r>
              <a:rPr lang="en-US" i="1" baseline="0" dirty="0"/>
              <a:t> the training session, ask participants if they have any questions about the information they received today. Answer any questions as applicable.</a:t>
            </a:r>
            <a:endParaRPr lang="en-US" i="1" dirty="0"/>
          </a:p>
          <a:p>
            <a:endParaRPr lang="en-US" dirty="0"/>
          </a:p>
        </p:txBody>
      </p:sp>
      <p:sp>
        <p:nvSpPr>
          <p:cNvPr id="4" name="Slide Number Placeholder 3"/>
          <p:cNvSpPr>
            <a:spLocks noGrp="1"/>
          </p:cNvSpPr>
          <p:nvPr>
            <p:ph type="sldNum" sz="quarter" idx="10"/>
          </p:nvPr>
        </p:nvSpPr>
        <p:spPr/>
        <p:txBody>
          <a:bodyPr/>
          <a:lstStyle/>
          <a:p>
            <a:fld id="{E399FD1E-AA77-2049-BD5C-7B09D322BA44}" type="slidenum">
              <a:rPr lang="en-US" smtClean="0"/>
              <a:t>49</a:t>
            </a:fld>
            <a:endParaRPr lang="en-US" dirty="0"/>
          </a:p>
        </p:txBody>
      </p:sp>
    </p:spTree>
    <p:extLst>
      <p:ext uri="{BB962C8B-B14F-4D97-AF65-F5344CB8AC3E}">
        <p14:creationId xmlns:p14="http://schemas.microsoft.com/office/powerpoint/2010/main" val="302046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endParaRPr lang="en-US" dirty="0"/>
          </a:p>
          <a:p>
            <a:endParaRPr lang="en-US" dirty="0"/>
          </a:p>
          <a:p>
            <a:r>
              <a:rPr lang="en-US" u="sng" dirty="0"/>
              <a:t>Presenter’s Notes</a:t>
            </a:r>
            <a:r>
              <a:rPr lang="en-US" u="none" dirty="0"/>
              <a:t>: (Time: 1 Minute)</a:t>
            </a:r>
          </a:p>
          <a:p>
            <a:endParaRPr lang="en-US" i="1" baseline="0" dirty="0"/>
          </a:p>
          <a:p>
            <a:r>
              <a:rPr lang="en-US" i="1" baseline="0" dirty="0"/>
              <a:t>Convey to participants the learning objective for Module 1. </a:t>
            </a:r>
          </a:p>
          <a:p>
            <a:endParaRPr lang="en-US" i="1" baseline="0" dirty="0"/>
          </a:p>
          <a:p>
            <a:r>
              <a:rPr lang="en-US" b="1" i="0" baseline="0" dirty="0"/>
              <a:t>SAY: Our training objectives will be directly tied to our training assessment. Today we will</a:t>
            </a:r>
            <a:r>
              <a:rPr lang="en-US" b="1" i="0" dirty="0"/>
              <a:t> h</a:t>
            </a:r>
            <a:r>
              <a:rPr lang="en-US" b="1" i="0" baseline="0" dirty="0"/>
              <a:t>elp you determine what constitutes professional boundaries between a teacher and a student; understand the consequences of boundary violations</a:t>
            </a:r>
            <a:r>
              <a:rPr lang="en-US" b="1" dirty="0"/>
              <a:t>; and </a:t>
            </a:r>
            <a:r>
              <a:rPr lang="en-US" b="1" i="0" baseline="0" dirty="0"/>
              <a:t>discuss developing positive relationships and professionally connecting with students.</a:t>
            </a:r>
          </a:p>
          <a:p>
            <a:endParaRPr lang="en-US" b="1" i="0" baseline="0" dirty="0"/>
          </a:p>
        </p:txBody>
      </p:sp>
      <p:sp>
        <p:nvSpPr>
          <p:cNvPr id="4" name="Slide Number Placeholder 3"/>
          <p:cNvSpPr>
            <a:spLocks noGrp="1"/>
          </p:cNvSpPr>
          <p:nvPr>
            <p:ph type="sldNum" sz="quarter" idx="10"/>
          </p:nvPr>
        </p:nvSpPr>
        <p:spPr/>
        <p:txBody>
          <a:bodyPr/>
          <a:lstStyle/>
          <a:p>
            <a:fld id="{151ED775-E727-4543-9240-78CCB10EC033}" type="slidenum">
              <a:rPr lang="en-US" smtClean="0"/>
              <a:t>5</a:t>
            </a:fld>
            <a:endParaRPr lang="en-US" dirty="0"/>
          </a:p>
        </p:txBody>
      </p:sp>
    </p:spTree>
    <p:extLst>
      <p:ext uri="{BB962C8B-B14F-4D97-AF65-F5344CB8AC3E}">
        <p14:creationId xmlns:p14="http://schemas.microsoft.com/office/powerpoint/2010/main" val="4075311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endParaRPr lang="en-US" b="1" dirty="0"/>
          </a:p>
          <a:p>
            <a:endParaRPr lang="en-US" dirty="0"/>
          </a:p>
          <a:p>
            <a:r>
              <a:rPr lang="en-US" i="1" dirty="0"/>
              <a:t>References</a:t>
            </a:r>
            <a:r>
              <a:rPr lang="en-US" i="1" baseline="0" dirty="0"/>
              <a:t> for sources cited. You do not need to reference this slide. </a:t>
            </a:r>
            <a:endParaRPr lang="en-US" i="1" dirty="0"/>
          </a:p>
        </p:txBody>
      </p:sp>
      <p:sp>
        <p:nvSpPr>
          <p:cNvPr id="4" name="Slide Number Placeholder 3"/>
          <p:cNvSpPr>
            <a:spLocks noGrp="1"/>
          </p:cNvSpPr>
          <p:nvPr>
            <p:ph type="sldNum" sz="quarter" idx="10"/>
          </p:nvPr>
        </p:nvSpPr>
        <p:spPr/>
        <p:txBody>
          <a:bodyPr/>
          <a:lstStyle/>
          <a:p>
            <a:fld id="{276F89BB-B7E5-B147-BFB7-69A1B0762F99}" type="slidenum">
              <a:rPr lang="en-US" smtClean="0"/>
              <a:t>50</a:t>
            </a:fld>
            <a:endParaRPr lang="en-US" dirty="0"/>
          </a:p>
        </p:txBody>
      </p:sp>
    </p:spTree>
    <p:extLst>
      <p:ext uri="{BB962C8B-B14F-4D97-AF65-F5344CB8AC3E}">
        <p14:creationId xmlns:p14="http://schemas.microsoft.com/office/powerpoint/2010/main" val="3439813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endParaRPr lang="en-US" b="1" dirty="0"/>
          </a:p>
          <a:p>
            <a:endParaRPr lang="en-US" dirty="0"/>
          </a:p>
          <a:p>
            <a:r>
              <a:rPr lang="en-US" i="1" dirty="0"/>
              <a:t>References</a:t>
            </a:r>
            <a:r>
              <a:rPr lang="en-US" i="1" baseline="0" dirty="0"/>
              <a:t> for sources cited. You do not need to reference this slide. </a:t>
            </a:r>
            <a:endParaRPr lang="en-US" i="1" dirty="0"/>
          </a:p>
          <a:p>
            <a:endParaRPr lang="en-US" dirty="0"/>
          </a:p>
        </p:txBody>
      </p:sp>
      <p:sp>
        <p:nvSpPr>
          <p:cNvPr id="4" name="Slide Number Placeholder 3"/>
          <p:cNvSpPr>
            <a:spLocks noGrp="1"/>
          </p:cNvSpPr>
          <p:nvPr>
            <p:ph type="sldNum" sz="quarter" idx="10"/>
          </p:nvPr>
        </p:nvSpPr>
        <p:spPr/>
        <p:txBody>
          <a:bodyPr/>
          <a:lstStyle/>
          <a:p>
            <a:fld id="{276F89BB-B7E5-B147-BFB7-69A1B0762F99}" type="slidenum">
              <a:rPr lang="en-US" smtClean="0"/>
              <a:t>51</a:t>
            </a:fld>
            <a:endParaRPr lang="en-US" dirty="0"/>
          </a:p>
        </p:txBody>
      </p:sp>
    </p:spTree>
    <p:extLst>
      <p:ext uri="{BB962C8B-B14F-4D97-AF65-F5344CB8AC3E}">
        <p14:creationId xmlns:p14="http://schemas.microsoft.com/office/powerpoint/2010/main" val="3741670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F89BB-B7E5-B147-BFB7-69A1B0762F99}" type="slidenum">
              <a:rPr lang="en-US" smtClean="0"/>
              <a:t>52</a:t>
            </a:fld>
            <a:endParaRPr lang="en-US" dirty="0"/>
          </a:p>
        </p:txBody>
      </p:sp>
    </p:spTree>
    <p:extLst>
      <p:ext uri="{BB962C8B-B14F-4D97-AF65-F5344CB8AC3E}">
        <p14:creationId xmlns:p14="http://schemas.microsoft.com/office/powerpoint/2010/main" val="404635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pPr defTabSz="462229">
              <a:defRPr/>
            </a:pPr>
            <a:r>
              <a:rPr lang="en-US" u="sng" dirty="0"/>
              <a:t>Presenter’s Notes</a:t>
            </a:r>
            <a:r>
              <a:rPr lang="en-US" u="none" dirty="0"/>
              <a:t>: </a:t>
            </a:r>
            <a:r>
              <a:rPr lang="en-US" u="none" baseline="0" dirty="0"/>
              <a:t>(Time: 30 Seconds)</a:t>
            </a:r>
            <a:endParaRPr lang="en-US" b="1" u="sng" dirty="0"/>
          </a:p>
          <a:p>
            <a:endParaRPr lang="en-US" i="1" dirty="0"/>
          </a:p>
          <a:p>
            <a:r>
              <a:rPr lang="en-US" i="1" dirty="0"/>
              <a:t>Read </a:t>
            </a:r>
            <a:r>
              <a:rPr lang="en-US" i="1" baseline="0" dirty="0"/>
              <a:t>the slide information to participants.</a:t>
            </a:r>
            <a:endParaRPr lang="en-US" i="0" baseline="0" dirty="0"/>
          </a:p>
          <a:p>
            <a:endParaRPr lang="en-US" i="0" baseline="0" dirty="0"/>
          </a:p>
          <a:p>
            <a:r>
              <a:rPr lang="en-US" b="1" dirty="0"/>
              <a:t>SAY: What is happening in the area of educator/student boundaries? If you read the news or watch TV, you may have seen some of these headlines. It is a disturbing trend that is at its highest level ever, nationwide. These are crimes being committed against our students in record numbers. </a:t>
            </a:r>
          </a:p>
          <a:p>
            <a:r>
              <a:rPr lang="en-US" sz="800" dirty="0"/>
              <a:t>                             </a:t>
            </a:r>
            <a:endParaRPr lang="en-US" i="0" baseline="0" dirty="0"/>
          </a:p>
        </p:txBody>
      </p:sp>
      <p:sp>
        <p:nvSpPr>
          <p:cNvPr id="4" name="Slide Number Placeholder 3"/>
          <p:cNvSpPr>
            <a:spLocks noGrp="1"/>
          </p:cNvSpPr>
          <p:nvPr>
            <p:ph type="sldNum" sz="quarter" idx="10"/>
          </p:nvPr>
        </p:nvSpPr>
        <p:spPr/>
        <p:txBody>
          <a:bodyPr/>
          <a:lstStyle/>
          <a:p>
            <a:fld id="{276F89BB-B7E5-B147-BFB7-69A1B0762F99}" type="slidenum">
              <a:rPr lang="en-US" smtClean="0"/>
              <a:t>6</a:t>
            </a:fld>
            <a:endParaRPr lang="en-US" dirty="0"/>
          </a:p>
        </p:txBody>
      </p:sp>
    </p:spTree>
    <p:extLst>
      <p:ext uri="{BB962C8B-B14F-4D97-AF65-F5344CB8AC3E}">
        <p14:creationId xmlns:p14="http://schemas.microsoft.com/office/powerpoint/2010/main" val="104443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r>
              <a:rPr lang="en-US" u="sng" dirty="0"/>
              <a:t>Presenter’s Notes</a:t>
            </a:r>
            <a:r>
              <a:rPr lang="en-US" u="none" dirty="0"/>
              <a:t>: </a:t>
            </a:r>
            <a:r>
              <a:rPr lang="en-US" u="none" baseline="0" dirty="0"/>
              <a:t>(Time: 30 Seconds)</a:t>
            </a:r>
            <a:endParaRPr lang="en-US" u="none" dirty="0"/>
          </a:p>
          <a:p>
            <a:endParaRPr lang="en-US" dirty="0"/>
          </a:p>
          <a:p>
            <a:pPr defTabSz="462229">
              <a:defRPr/>
            </a:pPr>
            <a:r>
              <a:rPr lang="en-US" i="1" u="none" baseline="0" dirty="0"/>
              <a:t>Read the slide and pause, for effect, before advancing to the headline on the next slide.</a:t>
            </a:r>
            <a:endParaRPr lang="en-US" i="1" u="none" dirty="0"/>
          </a:p>
          <a:p>
            <a:endParaRPr lang="en-US" i="0" dirty="0"/>
          </a:p>
          <a:p>
            <a:pPr defTabSz="462229">
              <a:defRPr/>
            </a:pPr>
            <a:r>
              <a:rPr lang="en-US" b="1" i="0" dirty="0"/>
              <a:t>SAY: </a:t>
            </a:r>
            <a:r>
              <a:rPr lang="en-US" b="1" dirty="0"/>
              <a:t>“</a:t>
            </a:r>
            <a:r>
              <a:rPr lang="en-US" b="1" i="1" u="none" strike="noStrike" dirty="0"/>
              <a:t>Alabama has One of the Highest Rates of Inappropriate Teacher-Student</a:t>
            </a:r>
            <a:r>
              <a:rPr lang="en-US" b="1" i="1" u="none" strike="noStrike" baseline="0" dirty="0"/>
              <a:t> Sexual Relationships. ”</a:t>
            </a:r>
            <a:endParaRPr lang="en-US" b="1" i="1" u="none" strike="noStrike" dirty="0"/>
          </a:p>
          <a:p>
            <a:endParaRPr lang="en-US" dirty="0"/>
          </a:p>
          <a:p>
            <a:pPr defTabSz="462229">
              <a:defRPr/>
            </a:pPr>
            <a:r>
              <a:rPr lang="en-US" i="0" dirty="0"/>
              <a:t>Source Cited</a:t>
            </a:r>
            <a:r>
              <a:rPr lang="en-US" i="0" strike="noStrike" dirty="0"/>
              <a:t>: </a:t>
            </a:r>
            <a:r>
              <a:rPr lang="en-US" b="1" i="0" strike="noStrike" dirty="0"/>
              <a:t>Campbell A. (2015, January</a:t>
            </a:r>
            <a:r>
              <a:rPr lang="en-US" b="1" i="0" strike="noStrike" baseline="0" dirty="0"/>
              <a:t>). Alabama has Highest Rate of Teacher-Student Sex Abuse: Study</a:t>
            </a:r>
            <a:r>
              <a:rPr lang="en-US" b="1" i="1" strike="noStrike" dirty="0"/>
              <a:t>. Huffington Post</a:t>
            </a:r>
            <a:r>
              <a:rPr lang="en-US" b="1" i="0" strike="noStrike" dirty="0"/>
              <a:t>. </a:t>
            </a:r>
          </a:p>
          <a:p>
            <a:pPr defTabSz="462229">
              <a:defRPr/>
            </a:pPr>
            <a:r>
              <a:rPr lang="en-US" b="1" i="0" strike="noStrike" dirty="0"/>
              <a:t>Retrieved</a:t>
            </a:r>
            <a:r>
              <a:rPr lang="en-US" b="1" i="0" strike="noStrike" baseline="0" dirty="0"/>
              <a:t> from </a:t>
            </a:r>
            <a:r>
              <a:rPr lang="en-US" b="1" i="0" strike="noStrike" dirty="0"/>
              <a:t>http://www.huffingtonpost.com/2015/01/15/alabama-highest-rate-teacher-sex_n_6479822.html</a:t>
            </a:r>
            <a:endParaRPr lang="en-US" b="1" i="0" strike="sngStrike" dirty="0"/>
          </a:p>
          <a:p>
            <a:endParaRPr lang="en-US" i="0" dirty="0"/>
          </a:p>
        </p:txBody>
      </p:sp>
      <p:sp>
        <p:nvSpPr>
          <p:cNvPr id="4" name="Slide Number Placeholder 3"/>
          <p:cNvSpPr>
            <a:spLocks noGrp="1"/>
          </p:cNvSpPr>
          <p:nvPr>
            <p:ph type="sldNum" sz="quarter" idx="10"/>
          </p:nvPr>
        </p:nvSpPr>
        <p:spPr/>
        <p:txBody>
          <a:bodyPr/>
          <a:lstStyle/>
          <a:p>
            <a:fld id="{276F89BB-B7E5-B147-BFB7-69A1B0762F99}" type="slidenum">
              <a:rPr lang="en-US" smtClean="0"/>
              <a:t>7</a:t>
            </a:fld>
            <a:endParaRPr lang="en-US" dirty="0"/>
          </a:p>
        </p:txBody>
      </p:sp>
    </p:spTree>
    <p:extLst>
      <p:ext uri="{BB962C8B-B14F-4D97-AF65-F5344CB8AC3E}">
        <p14:creationId xmlns:p14="http://schemas.microsoft.com/office/powerpoint/2010/main" val="127530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r>
              <a:rPr lang="en-US" u="sng" dirty="0"/>
              <a:t>Presenter’s Notes</a:t>
            </a:r>
            <a:r>
              <a:rPr lang="en-US" u="none" dirty="0"/>
              <a:t>: </a:t>
            </a:r>
            <a:r>
              <a:rPr lang="en-US" u="none" baseline="0" dirty="0"/>
              <a:t>(Time: 30 Seconds)</a:t>
            </a:r>
            <a:endParaRPr lang="en-US" u="none" dirty="0"/>
          </a:p>
          <a:p>
            <a:pPr defTabSz="462229">
              <a:defRPr/>
            </a:pPr>
            <a:endParaRPr lang="en-US" i="1" u="none" baseline="0" dirty="0"/>
          </a:p>
          <a:p>
            <a:pPr defTabSz="462229">
              <a:defRPr/>
            </a:pPr>
            <a:r>
              <a:rPr lang="en-US" i="1" u="none" baseline="0" dirty="0"/>
              <a:t>Read the slide and pause, for effect, before advancing to the headline on the next slide.</a:t>
            </a:r>
            <a:endParaRPr lang="en-US" i="1" u="none" dirty="0"/>
          </a:p>
          <a:p>
            <a:endParaRPr lang="en-US" i="0" dirty="0"/>
          </a:p>
          <a:p>
            <a:pPr defTabSz="462229">
              <a:defRPr/>
            </a:pPr>
            <a:r>
              <a:rPr lang="en-US" b="1" i="0" dirty="0"/>
              <a:t>SAY: </a:t>
            </a:r>
            <a:r>
              <a:rPr lang="en-US" b="1" dirty="0"/>
              <a:t>“Incidents of criminal Teacher-Student Sexual Relationships have gone from 11 in the year when this behavior was criminalized, to 45 in 2017.</a:t>
            </a:r>
            <a:endParaRPr lang="en-US" i="0" dirty="0"/>
          </a:p>
          <a:p>
            <a:endParaRPr lang="en-US" dirty="0"/>
          </a:p>
          <a:p>
            <a:r>
              <a:rPr lang="en-US" i="0" dirty="0"/>
              <a:t>Source Cited: </a:t>
            </a:r>
            <a:r>
              <a:rPr lang="en-US" b="1" i="0" strike="noStrike" dirty="0" err="1"/>
              <a:t>Blidner</a:t>
            </a:r>
            <a:r>
              <a:rPr lang="en-US" b="1" i="0" strike="noStrike" dirty="0"/>
              <a:t>,</a:t>
            </a:r>
            <a:r>
              <a:rPr lang="en-US" b="1" i="0" strike="noStrike" baseline="0" dirty="0"/>
              <a:t> R</a:t>
            </a:r>
            <a:r>
              <a:rPr lang="en-US" b="1" i="0" strike="noStrike" dirty="0"/>
              <a:t>. (2015, January). Alabama teachers hav</a:t>
            </a:r>
            <a:r>
              <a:rPr lang="en-US" b="1" i="0" strike="noStrike" baseline="0" dirty="0"/>
              <a:t>e sex with students more frequently: study</a:t>
            </a:r>
            <a:r>
              <a:rPr lang="en-US" b="1" i="1" strike="noStrike" baseline="0" dirty="0"/>
              <a:t>.</a:t>
            </a:r>
            <a:r>
              <a:rPr lang="en-US" b="1" i="0" strike="noStrike" baseline="0" dirty="0"/>
              <a:t> New York Daily News</a:t>
            </a:r>
            <a:r>
              <a:rPr lang="en-US" b="1" i="0" strike="noStrike" dirty="0"/>
              <a:t>.</a:t>
            </a:r>
            <a:r>
              <a:rPr lang="en-US" b="1" i="0" strike="noStrike" baseline="0" dirty="0"/>
              <a:t> </a:t>
            </a:r>
          </a:p>
          <a:p>
            <a:r>
              <a:rPr lang="en-US" b="1" i="0" strike="noStrike" dirty="0"/>
              <a:t>Retrieved</a:t>
            </a:r>
            <a:r>
              <a:rPr lang="en-US" b="1" i="0" strike="noStrike" baseline="0" dirty="0"/>
              <a:t> from </a:t>
            </a:r>
            <a:r>
              <a:rPr lang="en-US" b="1" i="0" strike="noStrike" dirty="0"/>
              <a:t>http://www.nydailynews.com/news/crime/alabama-highest-rate-teacher-student-sex-study-article-1.2078895</a:t>
            </a:r>
            <a:endParaRPr lang="en-US" i="0" dirty="0"/>
          </a:p>
          <a:p>
            <a:endParaRPr lang="en-US" i="0" dirty="0"/>
          </a:p>
        </p:txBody>
      </p:sp>
      <p:sp>
        <p:nvSpPr>
          <p:cNvPr id="4" name="Slide Number Placeholder 3"/>
          <p:cNvSpPr>
            <a:spLocks noGrp="1"/>
          </p:cNvSpPr>
          <p:nvPr>
            <p:ph type="sldNum" sz="quarter" idx="10"/>
          </p:nvPr>
        </p:nvSpPr>
        <p:spPr/>
        <p:txBody>
          <a:bodyPr/>
          <a:lstStyle/>
          <a:p>
            <a:fld id="{276F89BB-B7E5-B147-BFB7-69A1B0762F99}" type="slidenum">
              <a:rPr lang="en-US" smtClean="0"/>
              <a:t>8</a:t>
            </a:fld>
            <a:endParaRPr lang="en-US" dirty="0"/>
          </a:p>
        </p:txBody>
      </p:sp>
    </p:spTree>
    <p:extLst>
      <p:ext uri="{BB962C8B-B14F-4D97-AF65-F5344CB8AC3E}">
        <p14:creationId xmlns:p14="http://schemas.microsoft.com/office/powerpoint/2010/main" val="20162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Directions</a:t>
            </a:r>
            <a:r>
              <a:rPr lang="en-US" u="sng" baseline="0" dirty="0"/>
              <a:t> for Presenter: </a:t>
            </a:r>
            <a:r>
              <a:rPr lang="en-US" i="1" u="sng" baseline="0" dirty="0"/>
              <a:t>Italics</a:t>
            </a:r>
            <a:endParaRPr lang="en-US" i="1" u="sng" dirty="0"/>
          </a:p>
          <a:p>
            <a:r>
              <a:rPr lang="en-US" u="sng" dirty="0"/>
              <a:t>Information for Presenter to Convey: </a:t>
            </a:r>
            <a:r>
              <a:rPr lang="en-US" b="1" u="sng" dirty="0"/>
              <a:t>Bold</a:t>
            </a:r>
          </a:p>
          <a:p>
            <a:endParaRPr lang="en-US" b="1" u="sng" dirty="0"/>
          </a:p>
          <a:p>
            <a:r>
              <a:rPr lang="en-US" u="sng" dirty="0"/>
              <a:t>Presenter’s Notes</a:t>
            </a:r>
            <a:r>
              <a:rPr lang="en-US" u="none" dirty="0"/>
              <a:t>: </a:t>
            </a:r>
            <a:r>
              <a:rPr lang="en-US" u="none" baseline="0" dirty="0"/>
              <a:t>(Time: 30 Seconds)</a:t>
            </a:r>
            <a:endParaRPr lang="en-US" u="none" dirty="0"/>
          </a:p>
          <a:p>
            <a:pPr defTabSz="462229">
              <a:defRPr/>
            </a:pPr>
            <a:endParaRPr lang="en-US" i="1" u="none" dirty="0"/>
          </a:p>
          <a:p>
            <a:pPr defTabSz="462229">
              <a:defRPr/>
            </a:pPr>
            <a:r>
              <a:rPr lang="en-US" i="1" u="none" baseline="0" dirty="0"/>
              <a:t>Read the slide and pause, for effect, before advancing to the headline on the next slide.</a:t>
            </a:r>
            <a:endParaRPr lang="en-US" i="1" u="none" dirty="0"/>
          </a:p>
          <a:p>
            <a:endParaRPr lang="en-US" dirty="0"/>
          </a:p>
          <a:p>
            <a:pPr defTabSz="462229">
              <a:defRPr/>
            </a:pPr>
            <a:r>
              <a:rPr lang="en-US" b="1" i="0" dirty="0"/>
              <a:t>SAY: </a:t>
            </a:r>
            <a:r>
              <a:rPr lang="en-US" b="1" dirty="0"/>
              <a:t>“Alabama has a Student-Teacher Sex Problem”</a:t>
            </a:r>
            <a:endParaRPr lang="en-US" dirty="0"/>
          </a:p>
          <a:p>
            <a:endParaRPr lang="en-US" dirty="0"/>
          </a:p>
          <a:p>
            <a:r>
              <a:rPr lang="en-US" i="0" dirty="0"/>
              <a:t>Source Cited</a:t>
            </a:r>
            <a:r>
              <a:rPr lang="en-US" i="0" strike="noStrike" dirty="0"/>
              <a:t>:</a:t>
            </a:r>
            <a:r>
              <a:rPr lang="en-US" i="0" strike="noStrike" baseline="0" dirty="0"/>
              <a:t> </a:t>
            </a:r>
            <a:r>
              <a:rPr lang="en-US" b="1" i="0" strike="noStrike" baseline="0" dirty="0" err="1"/>
              <a:t>Steinbuch</a:t>
            </a:r>
            <a:r>
              <a:rPr lang="en-US" b="1" i="0" strike="noStrike" baseline="0" dirty="0"/>
              <a:t>, Y. Alabama has a student-teacher sex problem</a:t>
            </a:r>
            <a:r>
              <a:rPr lang="en-US" b="1" i="1" strike="noStrike" dirty="0"/>
              <a:t>. </a:t>
            </a:r>
            <a:r>
              <a:rPr lang="en-US" b="1" strike="noStrike" dirty="0"/>
              <a:t>(2017, June). New York Post. </a:t>
            </a:r>
          </a:p>
          <a:p>
            <a:r>
              <a:rPr lang="en-US" b="1" i="0" strike="noStrike" dirty="0"/>
              <a:t>Retrieved from http://nypost.com/2017/06/22/alabama-has-a-student-teacher-sex-problem/</a:t>
            </a:r>
          </a:p>
        </p:txBody>
      </p:sp>
      <p:sp>
        <p:nvSpPr>
          <p:cNvPr id="4" name="Slide Number Placeholder 3"/>
          <p:cNvSpPr>
            <a:spLocks noGrp="1"/>
          </p:cNvSpPr>
          <p:nvPr>
            <p:ph type="sldNum" sz="quarter" idx="10"/>
          </p:nvPr>
        </p:nvSpPr>
        <p:spPr/>
        <p:txBody>
          <a:bodyPr/>
          <a:lstStyle/>
          <a:p>
            <a:fld id="{276F89BB-B7E5-B147-BFB7-69A1B0762F99}" type="slidenum">
              <a:rPr lang="en-US" smtClean="0"/>
              <a:t>9</a:t>
            </a:fld>
            <a:endParaRPr lang="en-US" dirty="0"/>
          </a:p>
        </p:txBody>
      </p:sp>
    </p:spTree>
    <p:extLst>
      <p:ext uri="{BB962C8B-B14F-4D97-AF65-F5344CB8AC3E}">
        <p14:creationId xmlns:p14="http://schemas.microsoft.com/office/powerpoint/2010/main" val="263646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0134E1C-9693-FB47-A470-EAD09EEE412A}" type="datetime1">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63186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64770-E9CC-9E4D-BE5B-1B0F0805499A}" type="datetime1">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282058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00CCF6-408F-0E49-A655-92F5FB9C50D7}" type="datetime1">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99805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8167C5-BCAA-C34D-B74B-1750E3A1524D}" type="datetime1">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271169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2498A0-E0A3-BE45-81B2-008103B4148B}" type="datetime1">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179388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3C6D18-8B7A-C046-B72D-DD47C2790824}" type="datetime1">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178499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F68746-F383-AC42-A7C0-46D5780BCC38}" type="datetime1">
              <a:rPr lang="en-US" smtClean="0"/>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174872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12ADE3-6C30-B74B-B9E6-C2F24BDF54CF}" type="datetime1">
              <a:rPr lang="en-US" smtClean="0"/>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325439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52E3E-14A7-294B-AF66-9E8FF24BD56B}" type="datetime1">
              <a:rPr lang="en-US" smtClean="0"/>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375265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906FB-CE56-2E4F-9CFB-B678B6D0CFD6}" type="datetime1">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95611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356836-54CD-1F4E-9142-BE94E019AB03}" type="datetime1">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A90C1E-2951-384A-834D-884BDF461C6B}" type="slidenum">
              <a:rPr lang="en-US" smtClean="0"/>
              <a:t>‹#›</a:t>
            </a:fld>
            <a:endParaRPr lang="en-US" dirty="0"/>
          </a:p>
        </p:txBody>
      </p:sp>
    </p:spTree>
    <p:extLst>
      <p:ext uri="{BB962C8B-B14F-4D97-AF65-F5344CB8AC3E}">
        <p14:creationId xmlns:p14="http://schemas.microsoft.com/office/powerpoint/2010/main" val="390439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3EF9-AC9C-CC4D-AE6B-0B3D1C3D08B7}" type="datetime1">
              <a:rPr lang="en-US" smtClean="0"/>
              <a:t>7/31/2019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90C1E-2951-384A-834D-884BDF461C6B}" type="slidenum">
              <a:rPr lang="en-US" smtClean="0"/>
              <a:t>‹#›</a:t>
            </a:fld>
            <a:endParaRPr lang="en-US" dirty="0"/>
          </a:p>
        </p:txBody>
      </p:sp>
    </p:spTree>
    <p:extLst>
      <p:ext uri="{BB962C8B-B14F-4D97-AF65-F5344CB8AC3E}">
        <p14:creationId xmlns:p14="http://schemas.microsoft.com/office/powerpoint/2010/main" val="234986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lsde.edu/sec/comm/Pages/VideoLargeItemGC.aspx?ID=126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www.breitbart.com/texas/2015/12/11/texas-lawmakers-seek-solutions-rampant-teacher-student-sexual-misconduct/" TargetMode="External"/><Relationship Id="rId3" Type="http://schemas.openxmlformats.org/officeDocument/2006/relationships/hyperlink" Target="http://www.racg.org.au/afp/2015/September/managing-professional-boundaries" TargetMode="External"/><Relationship Id="rId7" Type="http://schemas.openxmlformats.org/officeDocument/2006/relationships/hyperlink" Target="http://sdao.com/ref/PACE/improper_staff_student_relationships.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mystatesman.com/news/news/improper-teacher-student-cases-on-track-to-break-t/nrK42/" TargetMode="External"/><Relationship Id="rId5" Type="http://schemas.openxmlformats.org/officeDocument/2006/relationships/hyperlink" Target="http://www.huffingtonpost.com/2015/01/15/alabama-highest-rate-teacher-sex_n_6479822.html" TargetMode="External"/><Relationship Id="rId4" Type="http://schemas.openxmlformats.org/officeDocument/2006/relationships/hyperlink" Target="http://www.nydailynews.com/news/crime/alabama-highest-rate-teacher-student-sex-study-article-1.2078895"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trb.nt.gov.au/__data/assets/pdf_file/0019/40915/Managing-Professional-Boundaries-Guidelines-for-Teachers-.pdf" TargetMode="External"/><Relationship Id="rId3" Type="http://schemas.openxmlformats.org/officeDocument/2006/relationships/hyperlink" Target="http://www.wvtm13.com/article/alabama-leads-nation-in-inappropriate-student-teacher-relationships-study-says/3829898" TargetMode="External"/><Relationship Id="rId7" Type="http://schemas.openxmlformats.org/officeDocument/2006/relationships/hyperlink" Target="http://nypost.com/2017/06/22/alabama-has-a-student-teacher-sex-proble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walb.com/story/33004236/selma-teacher-charged-with-multiple-sex-crimes-involving-student" TargetMode="External"/><Relationship Id="rId5" Type="http://schemas.openxmlformats.org/officeDocument/2006/relationships/hyperlink" Target="http://www.taspa.org/mpage/2014sumconfHandouts" TargetMode="External"/><Relationship Id="rId4" Type="http://schemas.openxmlformats.org/officeDocument/2006/relationships/hyperlink" Target="http://www.pspc.education.pa.gov/Promoting-Ethical-Practices-Resources/Ethics-Toolkit/Unit3/Pages/The-Teacher---Student-Relationship.asp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946750-292A-4D5B-A50A-A7BB661CB810}"/>
              </a:ext>
            </a:extLst>
          </p:cNvPr>
          <p:cNvPicPr>
            <a:picLocks noChangeAspect="1"/>
          </p:cNvPicPr>
          <p:nvPr/>
        </p:nvPicPr>
        <p:blipFill>
          <a:blip r:embed="rId3"/>
          <a:stretch>
            <a:fillRect/>
          </a:stretch>
        </p:blipFill>
        <p:spPr>
          <a:xfrm>
            <a:off x="0" y="53578"/>
            <a:ext cx="9144000" cy="6750844"/>
          </a:xfrm>
          <a:prstGeom prst="rect">
            <a:avLst/>
          </a:prstGeom>
        </p:spPr>
      </p:pic>
      <p:sp>
        <p:nvSpPr>
          <p:cNvPr id="3" name="Title 2">
            <a:extLst>
              <a:ext uri="{FF2B5EF4-FFF2-40B4-BE49-F238E27FC236}">
                <a16:creationId xmlns:a16="http://schemas.microsoft.com/office/drawing/2014/main" id="{699FEFB4-7A51-4175-8F5E-D6380C6B2C2D}"/>
              </a:ext>
            </a:extLst>
          </p:cNvPr>
          <p:cNvSpPr>
            <a:spLocks noGrp="1"/>
          </p:cNvSpPr>
          <p:nvPr>
            <p:ph type="ctrTitle"/>
          </p:nvPr>
        </p:nvSpPr>
        <p:spPr>
          <a:xfrm>
            <a:off x="685800" y="1831975"/>
            <a:ext cx="7772400" cy="1955800"/>
          </a:xfrm>
        </p:spPr>
        <p:txBody>
          <a:bodyPr>
            <a:normAutofit/>
          </a:bodyPr>
          <a:lstStyle/>
          <a:p>
            <a:r>
              <a:rPr lang="en-US" dirty="0"/>
              <a:t>ALABAMA STATE DEPARTMENT OF EDUCATION </a:t>
            </a:r>
          </a:p>
        </p:txBody>
      </p:sp>
      <p:sp>
        <p:nvSpPr>
          <p:cNvPr id="10" name="TextBox 9">
            <a:extLst>
              <a:ext uri="{FF2B5EF4-FFF2-40B4-BE49-F238E27FC236}">
                <a16:creationId xmlns:a16="http://schemas.microsoft.com/office/drawing/2014/main" id="{F0E410F9-16C1-4DF1-B32B-7884658D6C71}"/>
              </a:ext>
            </a:extLst>
          </p:cNvPr>
          <p:cNvSpPr txBox="1"/>
          <p:nvPr/>
        </p:nvSpPr>
        <p:spPr>
          <a:xfrm>
            <a:off x="2343150" y="4071938"/>
            <a:ext cx="4743450" cy="1446550"/>
          </a:xfrm>
          <a:prstGeom prst="rect">
            <a:avLst/>
          </a:prstGeom>
          <a:noFill/>
        </p:spPr>
        <p:txBody>
          <a:bodyPr wrap="square" rtlCol="0">
            <a:spAutoFit/>
          </a:bodyPr>
          <a:lstStyle/>
          <a:p>
            <a:pPr algn="ctr"/>
            <a:r>
              <a:rPr lang="en-US" sz="4400" b="1" dirty="0"/>
              <a:t>Educator Ethics</a:t>
            </a:r>
          </a:p>
          <a:p>
            <a:pPr algn="ctr"/>
            <a:r>
              <a:rPr lang="en-US" sz="4400" b="1" dirty="0"/>
              <a:t>Module 1</a:t>
            </a:r>
          </a:p>
        </p:txBody>
      </p:sp>
    </p:spTree>
    <p:extLst>
      <p:ext uri="{BB962C8B-B14F-4D97-AF65-F5344CB8AC3E}">
        <p14:creationId xmlns:p14="http://schemas.microsoft.com/office/powerpoint/2010/main" val="321932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2432" y="2644969"/>
            <a:ext cx="7144648" cy="2800767"/>
          </a:xfrm>
          <a:prstGeom prst="rect">
            <a:avLst/>
          </a:prstGeom>
          <a:noFill/>
        </p:spPr>
        <p:txBody>
          <a:bodyPr wrap="none" rtlCol="0">
            <a:spAutoFit/>
          </a:bodyPr>
          <a:lstStyle/>
          <a:p>
            <a:pPr algn="ctr"/>
            <a:r>
              <a:rPr lang="en-US" sz="3600" b="1" dirty="0"/>
              <a:t>Alabama Leads the Nation </a:t>
            </a:r>
          </a:p>
          <a:p>
            <a:pPr algn="ctr"/>
            <a:r>
              <a:rPr lang="en-US" sz="3600" b="1" dirty="0"/>
              <a:t>on a per capita basis in </a:t>
            </a:r>
          </a:p>
          <a:p>
            <a:pPr algn="ctr"/>
            <a:r>
              <a:rPr lang="en-US" sz="3600" b="1" dirty="0"/>
              <a:t>Inappropriate Student-Teacher </a:t>
            </a:r>
          </a:p>
          <a:p>
            <a:pPr algn="ctr"/>
            <a:r>
              <a:rPr lang="en-US" sz="3600" b="1" dirty="0"/>
              <a:t>Relationships.</a:t>
            </a:r>
          </a:p>
          <a:p>
            <a:endParaRPr lang="en-US" sz="3200" dirty="0"/>
          </a:p>
        </p:txBody>
      </p:sp>
      <p:pic>
        <p:nvPicPr>
          <p:cNvPr id="5" name="Picture 4" descr="Breaking New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064"/>
            <a:ext cx="9144000" cy="974811"/>
          </a:xfrm>
          <a:prstGeom prst="rect">
            <a:avLst/>
          </a:prstGeom>
        </p:spPr>
      </p:pic>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10</a:t>
            </a:fld>
            <a:endParaRPr lang="en-US" dirty="0"/>
          </a:p>
        </p:txBody>
      </p:sp>
    </p:spTree>
    <p:extLst>
      <p:ext uri="{BB962C8B-B14F-4D97-AF65-F5344CB8AC3E}">
        <p14:creationId xmlns:p14="http://schemas.microsoft.com/office/powerpoint/2010/main" val="403419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inkedin.jpg"/>
          <p:cNvPicPr>
            <a:picLocks noChangeAspect="1"/>
          </p:cNvPicPr>
          <p:nvPr/>
        </p:nvPicPr>
        <p:blipFill>
          <a:blip r:embed="rId3" cstate="print"/>
          <a:stretch>
            <a:fillRect/>
          </a:stretch>
        </p:blipFill>
        <p:spPr>
          <a:xfrm>
            <a:off x="5293694" y="3001219"/>
            <a:ext cx="1680544" cy="879354"/>
          </a:xfrm>
          <a:prstGeom prst="rect">
            <a:avLst/>
          </a:prstGeom>
        </p:spPr>
      </p:pic>
      <p:pic>
        <p:nvPicPr>
          <p:cNvPr id="16" name="Picture 15" descr="twitter.png"/>
          <p:cNvPicPr>
            <a:picLocks noChangeAspect="1"/>
          </p:cNvPicPr>
          <p:nvPr/>
        </p:nvPicPr>
        <p:blipFill>
          <a:blip r:embed="rId4" cstate="print"/>
          <a:stretch>
            <a:fillRect/>
          </a:stretch>
        </p:blipFill>
        <p:spPr>
          <a:xfrm>
            <a:off x="3941153" y="2983571"/>
            <a:ext cx="1115576" cy="1115576"/>
          </a:xfrm>
          <a:prstGeom prst="rect">
            <a:avLst/>
          </a:prstGeom>
        </p:spPr>
      </p:pic>
      <p:pic>
        <p:nvPicPr>
          <p:cNvPr id="17" name="Picture 16" descr="vine.png"/>
          <p:cNvPicPr>
            <a:picLocks noChangeAspect="1"/>
          </p:cNvPicPr>
          <p:nvPr/>
        </p:nvPicPr>
        <p:blipFill>
          <a:blip r:embed="rId5" cstate="print"/>
          <a:stretch>
            <a:fillRect/>
          </a:stretch>
        </p:blipFill>
        <p:spPr>
          <a:xfrm>
            <a:off x="6816949" y="2564277"/>
            <a:ext cx="1069437" cy="1069437"/>
          </a:xfrm>
          <a:prstGeom prst="rect">
            <a:avLst/>
          </a:prstGeom>
        </p:spPr>
      </p:pic>
      <p:pic>
        <p:nvPicPr>
          <p:cNvPr id="13" name="Picture 12" descr="google+.png"/>
          <p:cNvPicPr>
            <a:picLocks noChangeAspect="1"/>
          </p:cNvPicPr>
          <p:nvPr/>
        </p:nvPicPr>
        <p:blipFill>
          <a:blip r:embed="rId6" cstate="print"/>
          <a:stretch>
            <a:fillRect/>
          </a:stretch>
        </p:blipFill>
        <p:spPr>
          <a:xfrm>
            <a:off x="2614581" y="3663387"/>
            <a:ext cx="1432282" cy="1432282"/>
          </a:xfrm>
          <a:prstGeom prst="rect">
            <a:avLst/>
          </a:prstGeom>
        </p:spPr>
      </p:pic>
      <p:pic>
        <p:nvPicPr>
          <p:cNvPr id="12" name="Picture 11" descr="Facebook.png"/>
          <p:cNvPicPr>
            <a:picLocks noChangeAspect="1"/>
          </p:cNvPicPr>
          <p:nvPr/>
        </p:nvPicPr>
        <p:blipFill>
          <a:blip r:embed="rId7" cstate="print"/>
          <a:stretch>
            <a:fillRect/>
          </a:stretch>
        </p:blipFill>
        <p:spPr>
          <a:xfrm>
            <a:off x="1407675" y="2267431"/>
            <a:ext cx="1432282" cy="1432282"/>
          </a:xfrm>
          <a:prstGeom prst="rect">
            <a:avLst/>
          </a:prstGeom>
        </p:spPr>
      </p:pic>
      <p:pic>
        <p:nvPicPr>
          <p:cNvPr id="14" name="Picture 13" descr="Instagram.png"/>
          <p:cNvPicPr>
            <a:picLocks noChangeAspect="1"/>
          </p:cNvPicPr>
          <p:nvPr/>
        </p:nvPicPr>
        <p:blipFill>
          <a:blip r:embed="rId8" cstate="print"/>
          <a:stretch>
            <a:fillRect/>
          </a:stretch>
        </p:blipFill>
        <p:spPr>
          <a:xfrm>
            <a:off x="3109268" y="2175141"/>
            <a:ext cx="1120363" cy="1155850"/>
          </a:xfrm>
          <a:prstGeom prst="rect">
            <a:avLst/>
          </a:prstGeom>
        </p:spPr>
      </p:pic>
      <p:pic>
        <p:nvPicPr>
          <p:cNvPr id="15" name="Picture 14" descr="pinterest.png"/>
          <p:cNvPicPr>
            <a:picLocks noChangeAspect="1"/>
          </p:cNvPicPr>
          <p:nvPr/>
        </p:nvPicPr>
        <p:blipFill>
          <a:blip r:embed="rId9" cstate="print"/>
          <a:stretch>
            <a:fillRect/>
          </a:stretch>
        </p:blipFill>
        <p:spPr>
          <a:xfrm>
            <a:off x="4996152" y="3966182"/>
            <a:ext cx="1807858" cy="1126728"/>
          </a:xfrm>
          <a:prstGeom prst="rect">
            <a:avLst/>
          </a:prstGeom>
        </p:spPr>
      </p:pic>
      <p:pic>
        <p:nvPicPr>
          <p:cNvPr id="19" name="Picture 18" descr="KIK.jpg"/>
          <p:cNvPicPr>
            <a:picLocks noChangeAspect="1"/>
          </p:cNvPicPr>
          <p:nvPr/>
        </p:nvPicPr>
        <p:blipFill>
          <a:blip r:embed="rId10" cstate="print"/>
          <a:stretch>
            <a:fillRect/>
          </a:stretch>
        </p:blipFill>
        <p:spPr>
          <a:xfrm>
            <a:off x="4166174" y="4325164"/>
            <a:ext cx="811652" cy="811652"/>
          </a:xfrm>
          <a:prstGeom prst="rect">
            <a:avLst/>
          </a:prstGeom>
        </p:spPr>
      </p:pic>
      <p:pic>
        <p:nvPicPr>
          <p:cNvPr id="20" name="Picture 19" descr="Snap Chat.jpg"/>
          <p:cNvPicPr>
            <a:picLocks noChangeAspect="1"/>
          </p:cNvPicPr>
          <p:nvPr/>
        </p:nvPicPr>
        <p:blipFill>
          <a:blip r:embed="rId11" cstate="print"/>
          <a:stretch>
            <a:fillRect/>
          </a:stretch>
        </p:blipFill>
        <p:spPr>
          <a:xfrm>
            <a:off x="6601364" y="4139588"/>
            <a:ext cx="923027" cy="820890"/>
          </a:xfrm>
          <a:prstGeom prst="rect">
            <a:avLst/>
          </a:prstGeom>
        </p:spPr>
      </p:pic>
      <p:pic>
        <p:nvPicPr>
          <p:cNvPr id="1026" name="Picture 2"/>
          <p:cNvPicPr>
            <a:picLocks noChangeAspect="1" noChangeArrowheads="1"/>
          </p:cNvPicPr>
          <p:nvPr/>
        </p:nvPicPr>
        <p:blipFill>
          <a:blip r:embed="rId12" cstate="print"/>
          <a:srcRect/>
          <a:stretch>
            <a:fillRect/>
          </a:stretch>
        </p:blipFill>
        <p:spPr bwMode="auto">
          <a:xfrm>
            <a:off x="1780812" y="4199285"/>
            <a:ext cx="946444" cy="1120363"/>
          </a:xfrm>
          <a:prstGeom prst="rect">
            <a:avLst/>
          </a:prstGeom>
          <a:noFill/>
          <a:ln w="9525">
            <a:noFill/>
            <a:miter lim="800000"/>
            <a:headEnd/>
            <a:tailEnd/>
          </a:ln>
        </p:spPr>
      </p:pic>
      <p:pic>
        <p:nvPicPr>
          <p:cNvPr id="21" name="Picture 20" descr="vine.png"/>
          <p:cNvPicPr>
            <a:picLocks noChangeAspect="1"/>
          </p:cNvPicPr>
          <p:nvPr/>
        </p:nvPicPr>
        <p:blipFill>
          <a:blip r:embed="rId13" cstate="print"/>
          <a:stretch>
            <a:fillRect/>
          </a:stretch>
        </p:blipFill>
        <p:spPr>
          <a:xfrm>
            <a:off x="4891866" y="2267431"/>
            <a:ext cx="967586" cy="1028060"/>
          </a:xfrm>
          <a:prstGeom prst="rect">
            <a:avLst/>
          </a:prstGeom>
        </p:spPr>
      </p:pic>
      <p:sp>
        <p:nvSpPr>
          <p:cNvPr id="2" name="Title 1"/>
          <p:cNvSpPr>
            <a:spLocks noGrp="1"/>
          </p:cNvSpPr>
          <p:nvPr>
            <p:ph type="title"/>
          </p:nvPr>
        </p:nvSpPr>
        <p:spPr/>
        <p:txBody>
          <a:bodyPr>
            <a:normAutofit fontScale="90000"/>
          </a:bodyPr>
          <a:lstStyle/>
          <a:p>
            <a:pPr algn="ctr"/>
            <a:r>
              <a:rPr lang="en-US" dirty="0"/>
              <a:t> Do you have a Social Media Account?</a:t>
            </a:r>
          </a:p>
        </p:txBody>
      </p:sp>
    </p:spTree>
    <p:extLst>
      <p:ext uri="{BB962C8B-B14F-4D97-AF65-F5344CB8AC3E}">
        <p14:creationId xmlns:p14="http://schemas.microsoft.com/office/powerpoint/2010/main" val="191232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additive="base">
                                        <p:cTn id="57" dur="500" fill="hold"/>
                                        <p:tgtEl>
                                          <p:spTgt spid="1026"/>
                                        </p:tgtEl>
                                        <p:attrNameLst>
                                          <p:attrName>ppt_x</p:attrName>
                                        </p:attrNameLst>
                                      </p:cBhvr>
                                      <p:tavLst>
                                        <p:tav tm="0">
                                          <p:val>
                                            <p:strVal val="#ppt_x"/>
                                          </p:val>
                                        </p:tav>
                                        <p:tav tm="100000">
                                          <p:val>
                                            <p:strVal val="#ppt_x"/>
                                          </p:val>
                                        </p:tav>
                                      </p:tavLst>
                                    </p:anim>
                                    <p:anim calcmode="lin" valueType="num">
                                      <p:cBhvr additive="base">
                                        <p:cTn id="5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1" name="Rectangle 10"/>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12</a:t>
            </a:fld>
            <a:endParaRPr lang="en-US" dirty="0"/>
          </a:p>
        </p:txBody>
      </p:sp>
      <p:sp>
        <p:nvSpPr>
          <p:cNvPr id="9" name="TextBox 8"/>
          <p:cNvSpPr txBox="1"/>
          <p:nvPr/>
        </p:nvSpPr>
        <p:spPr>
          <a:xfrm>
            <a:off x="-1" y="4656096"/>
            <a:ext cx="9143999" cy="1446550"/>
          </a:xfrm>
          <a:prstGeom prst="rect">
            <a:avLst/>
          </a:prstGeom>
          <a:noFill/>
        </p:spPr>
        <p:txBody>
          <a:bodyPr wrap="square" rtlCol="0">
            <a:spAutoFit/>
          </a:bodyPr>
          <a:lstStyle/>
          <a:p>
            <a:pPr algn="ctr"/>
            <a:r>
              <a:rPr lang="en-US" sz="4400" b="1" dirty="0">
                <a:solidFill>
                  <a:schemeClr val="bg1"/>
                </a:solidFill>
              </a:rPr>
              <a:t>Teacher Charged with Sex with 15-year-old Student after Video Surfaces</a:t>
            </a:r>
          </a:p>
        </p:txBody>
      </p:sp>
      <p:pic>
        <p:nvPicPr>
          <p:cNvPr id="1028" name="Picture 4" descr="Image result for social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5" y="369846"/>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crea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964" y="3460846"/>
            <a:ext cx="4563928" cy="2637215"/>
          </a:xfrm>
          <a:prstGeom prst="rect">
            <a:avLst/>
          </a:prstGeom>
        </p:spPr>
      </p:pic>
      <p:sp>
        <p:nvSpPr>
          <p:cNvPr id="2" name="Title 1"/>
          <p:cNvSpPr>
            <a:spLocks noGrp="1"/>
          </p:cNvSpPr>
          <p:nvPr>
            <p:ph type="title"/>
          </p:nvPr>
        </p:nvSpPr>
        <p:spPr>
          <a:xfrm>
            <a:off x="167091" y="274637"/>
            <a:ext cx="8976909" cy="1232429"/>
          </a:xfrm>
        </p:spPr>
        <p:txBody>
          <a:bodyPr>
            <a:normAutofit/>
          </a:bodyPr>
          <a:lstStyle/>
          <a:p>
            <a:r>
              <a:rPr lang="en-US" sz="4000" dirty="0"/>
              <a:t>Alabama Cases</a:t>
            </a:r>
          </a:p>
        </p:txBody>
      </p:sp>
      <p:sp>
        <p:nvSpPr>
          <p:cNvPr id="3" name="Content Placeholder 2"/>
          <p:cNvSpPr>
            <a:spLocks noGrp="1"/>
          </p:cNvSpPr>
          <p:nvPr>
            <p:ph idx="1"/>
          </p:nvPr>
        </p:nvSpPr>
        <p:spPr>
          <a:xfrm>
            <a:off x="782633" y="1702343"/>
            <a:ext cx="7574558" cy="3149994"/>
          </a:xfrm>
        </p:spPr>
        <p:txBody>
          <a:bodyPr>
            <a:normAutofit fontScale="77500" lnSpcReduction="20000"/>
          </a:bodyPr>
          <a:lstStyle/>
          <a:p>
            <a:pPr marL="0" indent="0">
              <a:buNone/>
            </a:pPr>
            <a:r>
              <a:rPr lang="en-US" sz="3900" dirty="0"/>
              <a:t>Since 2010, there have been over 200 educators involved in inappropriate relationships with students.    (2011-25; 2012-27; 2013-35; 2014-51; 2015-46- 2016-49).                                                                        </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2100" dirty="0"/>
              <a:t>                                                                                         </a:t>
            </a:r>
            <a:endParaRPr lang="en-US" sz="1600" dirty="0"/>
          </a:p>
          <a:p>
            <a:pPr marL="0" indent="0">
              <a:buNone/>
            </a:pPr>
            <a:endParaRPr lang="en-US" sz="1600" dirty="0"/>
          </a:p>
          <a:p>
            <a:pPr marL="0" indent="0">
              <a:buNone/>
            </a:pPr>
            <a:r>
              <a:rPr lang="en-US" sz="1600" dirty="0"/>
              <a:t>                                                                                                      </a:t>
            </a:r>
          </a:p>
          <a:p>
            <a:pPr marL="0" indent="0">
              <a:buNone/>
            </a:pPr>
            <a:r>
              <a:rPr lang="en-US" sz="1600" dirty="0"/>
              <a:t>                                                                 </a:t>
            </a:r>
            <a:r>
              <a:rPr lang="en-US" sz="2100" dirty="0"/>
              <a:t>                                                                       </a:t>
            </a:r>
            <a:endParaRPr lang="en-US" sz="1600" dirty="0"/>
          </a:p>
        </p:txBody>
      </p:sp>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13</a:t>
            </a:fld>
            <a:endParaRPr lang="en-US" dirty="0"/>
          </a:p>
        </p:txBody>
      </p:sp>
    </p:spTree>
    <p:extLst>
      <p:ext uri="{BB962C8B-B14F-4D97-AF65-F5344CB8AC3E}">
        <p14:creationId xmlns:p14="http://schemas.microsoft.com/office/powerpoint/2010/main" val="123137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366" y="736600"/>
            <a:ext cx="7857705" cy="5402164"/>
          </a:xfrm>
        </p:spPr>
        <p:txBody>
          <a:bodyPr>
            <a:normAutofit/>
          </a:bodyPr>
          <a:lstStyle/>
          <a:p>
            <a:pPr marL="0" indent="0">
              <a:buNone/>
            </a:pPr>
            <a:r>
              <a:rPr lang="en-US" sz="3600" b="1" dirty="0"/>
              <a:t>Common sense should prevail, but </a:t>
            </a:r>
            <a:r>
              <a:rPr lang="en-US" sz="3600" b="1" dirty="0">
                <a:solidFill>
                  <a:srgbClr val="FF0000"/>
                </a:solidFill>
              </a:rPr>
              <a:t>“</a:t>
            </a:r>
            <a:r>
              <a:rPr lang="en-US" sz="3600" b="1" i="1" dirty="0">
                <a:solidFill>
                  <a:srgbClr val="FF0000"/>
                </a:solidFill>
              </a:rPr>
              <a:t>The absence of reason is usually at the heart of inappropriate relationships.</a:t>
            </a:r>
            <a:r>
              <a:rPr lang="en-US" sz="3600" b="1" dirty="0">
                <a:solidFill>
                  <a:srgbClr val="FF0000"/>
                </a:solidFill>
              </a:rPr>
              <a:t>”</a:t>
            </a:r>
          </a:p>
          <a:p>
            <a:pPr marL="0" indent="0">
              <a:buNone/>
            </a:pPr>
            <a:endParaRPr lang="en-US" sz="3600" b="1" dirty="0">
              <a:solidFill>
                <a:srgbClr val="FF0000"/>
              </a:solidFill>
            </a:endParaRPr>
          </a:p>
          <a:p>
            <a:pPr marL="0" indent="0" algn="ctr">
              <a:buNone/>
            </a:pPr>
            <a:endParaRPr lang="en-US" sz="3600" b="1" dirty="0">
              <a:solidFill>
                <a:srgbClr val="FF0000"/>
              </a:solidFill>
            </a:endParaRPr>
          </a:p>
        </p:txBody>
      </p:sp>
      <p:sp>
        <p:nvSpPr>
          <p:cNvPr id="5" name="TextBox 4"/>
          <p:cNvSpPr txBox="1"/>
          <p:nvPr/>
        </p:nvSpPr>
        <p:spPr>
          <a:xfrm>
            <a:off x="2045497" y="6356350"/>
            <a:ext cx="4852286" cy="369332"/>
          </a:xfrm>
          <a:prstGeom prst="rect">
            <a:avLst/>
          </a:prstGeom>
          <a:noFill/>
        </p:spPr>
        <p:txBody>
          <a:bodyPr wrap="square" rtlCol="0">
            <a:spAutoFit/>
          </a:bodyPr>
          <a:lstStyle/>
          <a:p>
            <a:r>
              <a:rPr lang="en-US" dirty="0">
                <a:solidFill>
                  <a:srgbClr val="0000FF"/>
                </a:solidFill>
              </a:rPr>
              <a:t>Where is this quote from? We need to cite it. </a:t>
            </a:r>
          </a:p>
        </p:txBody>
      </p:sp>
      <p:pic>
        <p:nvPicPr>
          <p:cNvPr id="6" name="Picture 5" descr="Common-sen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172" y="2363690"/>
            <a:ext cx="5313228" cy="3775074"/>
          </a:xfrm>
          <a:prstGeom prst="rect">
            <a:avLst/>
          </a:prstGeom>
        </p:spPr>
      </p:pic>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14</a:t>
            </a:fld>
            <a:endParaRPr lang="en-US" dirty="0"/>
          </a:p>
        </p:txBody>
      </p:sp>
    </p:spTree>
    <p:extLst>
      <p:ext uri="{BB962C8B-B14F-4D97-AF65-F5344CB8AC3E}">
        <p14:creationId xmlns:p14="http://schemas.microsoft.com/office/powerpoint/2010/main" val="69979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2088" y="1549704"/>
            <a:ext cx="4671566"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What is happening?</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Why are there more cases each year?</a:t>
            </a:r>
          </a:p>
        </p:txBody>
      </p:sp>
      <p:pic>
        <p:nvPicPr>
          <p:cNvPr id="3" name="Picture 2" descr="dialog-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958" y="1872564"/>
            <a:ext cx="3272250" cy="4483785"/>
          </a:xfrm>
          <a:prstGeom prst="rect">
            <a:avLst/>
          </a:prstGeom>
        </p:spPr>
      </p:pic>
      <p:sp>
        <p:nvSpPr>
          <p:cNvPr id="7" name="Cloud Callout 6"/>
          <p:cNvSpPr/>
          <p:nvPr/>
        </p:nvSpPr>
        <p:spPr>
          <a:xfrm>
            <a:off x="4972958" y="559617"/>
            <a:ext cx="3272250" cy="1619548"/>
          </a:xfrm>
          <a:prstGeom prst="cloudCallou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425045" y="1035635"/>
            <a:ext cx="2195852" cy="646331"/>
          </a:xfrm>
          <a:prstGeom prst="rect">
            <a:avLst/>
          </a:prstGeom>
          <a:noFill/>
        </p:spPr>
        <p:txBody>
          <a:bodyPr wrap="square" rtlCol="0">
            <a:spAutoFit/>
          </a:bodyPr>
          <a:lstStyle/>
          <a:p>
            <a:pPr algn="ctr"/>
            <a:r>
              <a:rPr lang="en-US" sz="3600" b="1" dirty="0">
                <a:solidFill>
                  <a:srgbClr val="FF0000"/>
                </a:solidFill>
              </a:rPr>
              <a:t>Table Talk</a:t>
            </a:r>
          </a:p>
        </p:txBody>
      </p:sp>
      <p:sp>
        <p:nvSpPr>
          <p:cNvPr id="10" name="Rectangle 9"/>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15</a:t>
            </a:fld>
            <a:endParaRPr lang="en-US" dirty="0"/>
          </a:p>
        </p:txBody>
      </p:sp>
    </p:spTree>
    <p:extLst>
      <p:ext uri="{BB962C8B-B14F-4D97-AF65-F5344CB8AC3E}">
        <p14:creationId xmlns:p14="http://schemas.microsoft.com/office/powerpoint/2010/main" val="31952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16</a:t>
            </a:fld>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490" y="1614488"/>
            <a:ext cx="6429020" cy="3616324"/>
          </a:xfrm>
          <a:prstGeom prst="rect">
            <a:avLst/>
          </a:prstGeom>
        </p:spPr>
      </p:pic>
      <p:sp>
        <p:nvSpPr>
          <p:cNvPr id="8" name="Title 1"/>
          <p:cNvSpPr>
            <a:spLocks noGrp="1"/>
          </p:cNvSpPr>
          <p:nvPr>
            <p:ph type="title"/>
          </p:nvPr>
        </p:nvSpPr>
        <p:spPr>
          <a:xfrm>
            <a:off x="457200" y="274638"/>
            <a:ext cx="8229600" cy="1143000"/>
          </a:xfrm>
        </p:spPr>
        <p:txBody>
          <a:bodyPr/>
          <a:lstStyle/>
          <a:p>
            <a:r>
              <a:rPr lang="en-US" b="1" dirty="0"/>
              <a:t>Video Scenario</a:t>
            </a:r>
          </a:p>
        </p:txBody>
      </p:sp>
    </p:spTree>
    <p:extLst>
      <p:ext uri="{BB962C8B-B14F-4D97-AF65-F5344CB8AC3E}">
        <p14:creationId xmlns:p14="http://schemas.microsoft.com/office/powerpoint/2010/main" val="391430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Video Scenario Debrief</a:t>
            </a:r>
          </a:p>
        </p:txBody>
      </p:sp>
      <p:pic>
        <p:nvPicPr>
          <p:cNvPr id="4" name="Picture 3" descr="Vide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4073" y="1417638"/>
            <a:ext cx="7468745" cy="4567176"/>
          </a:xfrm>
          <a:prstGeom prst="rect">
            <a:avLst/>
          </a:prstGeo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CA90C1E-2951-384A-834D-884BDF461C6B}" type="slidenum">
              <a:rPr lang="en-US" smtClean="0"/>
              <a:t>17</a:t>
            </a:fld>
            <a:endParaRPr lang="en-US" dirty="0"/>
          </a:p>
        </p:txBody>
      </p:sp>
    </p:spTree>
    <p:extLst>
      <p:ext uri="{BB962C8B-B14F-4D97-AF65-F5344CB8AC3E}">
        <p14:creationId xmlns:p14="http://schemas.microsoft.com/office/powerpoint/2010/main" val="206377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6854"/>
            <a:ext cx="8229600" cy="4899310"/>
          </a:xfrm>
        </p:spPr>
        <p:txBody>
          <a:bodyPr/>
          <a:lstStyle/>
          <a:p>
            <a:pPr marL="0" indent="0" algn="ctr">
              <a:buNone/>
            </a:pPr>
            <a:r>
              <a:rPr lang="en-US" sz="4800" b="1" dirty="0"/>
              <a:t>Enough is enough!</a:t>
            </a:r>
          </a:p>
          <a:p>
            <a:pPr marL="0" indent="0" algn="ctr">
              <a:buNone/>
            </a:pPr>
            <a:endParaRPr lang="en-US" b="1" dirty="0">
              <a:solidFill>
                <a:srgbClr val="FF0000"/>
              </a:solidFill>
            </a:endParaRPr>
          </a:p>
        </p:txBody>
      </p:sp>
      <p:pic>
        <p:nvPicPr>
          <p:cNvPr id="4" name="Picture 3" descr="Challenge.jpg"/>
          <p:cNvPicPr>
            <a:picLocks noChangeAspect="1"/>
          </p:cNvPicPr>
          <p:nvPr/>
        </p:nvPicPr>
        <p:blipFill>
          <a:blip r:embed="rId3" cstate="print"/>
          <a:stretch>
            <a:fillRect/>
          </a:stretch>
        </p:blipFill>
        <p:spPr>
          <a:xfrm>
            <a:off x="2216150" y="2002482"/>
            <a:ext cx="4694324" cy="4490389"/>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18</a:t>
            </a:fld>
            <a:endParaRPr lang="en-US" dirty="0"/>
          </a:p>
        </p:txBody>
      </p:sp>
    </p:spTree>
    <p:extLst>
      <p:ext uri="{BB962C8B-B14F-4D97-AF65-F5344CB8AC3E}">
        <p14:creationId xmlns:p14="http://schemas.microsoft.com/office/powerpoint/2010/main" val="389269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b="1" dirty="0">
                <a:solidFill>
                  <a:srgbClr val="FF0000"/>
                </a:solidFill>
              </a:rPr>
              <a:t>Parameters </a:t>
            </a:r>
            <a:r>
              <a:rPr lang="en-US" b="1" dirty="0"/>
              <a:t>describe the limits of a relationship between an educator and a student</a:t>
            </a:r>
            <a:r>
              <a:rPr lang="en-US" dirty="0"/>
              <a:t>. </a:t>
            </a:r>
          </a:p>
          <a:p>
            <a:pPr marL="0" indent="0">
              <a:buNone/>
            </a:pPr>
            <a:endParaRPr lang="en-US" sz="1600" dirty="0"/>
          </a:p>
          <a:p>
            <a:pPr marL="0" indent="0">
              <a:buNone/>
            </a:pPr>
            <a:endParaRPr lang="en-US" sz="1600" dirty="0"/>
          </a:p>
          <a:p>
            <a:pPr marL="0" indent="0">
              <a:buNone/>
            </a:pPr>
            <a:r>
              <a:rPr lang="en-US" sz="1600" dirty="0"/>
              <a:t>										</a:t>
            </a:r>
          </a:p>
        </p:txBody>
      </p:sp>
      <p:sp>
        <p:nvSpPr>
          <p:cNvPr id="9" name="Collate 8"/>
          <p:cNvSpPr/>
          <p:nvPr/>
        </p:nvSpPr>
        <p:spPr>
          <a:xfrm>
            <a:off x="2475716" y="3163989"/>
            <a:ext cx="3969844" cy="2539802"/>
          </a:xfrm>
          <a:prstGeom prst="flowChartCollate">
            <a:avLst/>
          </a:prstGeom>
          <a:solidFill>
            <a:srgbClr val="FFFFFF"/>
          </a:solid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2927802" y="3234286"/>
            <a:ext cx="3056970" cy="523220"/>
          </a:xfrm>
          <a:prstGeom prst="rect">
            <a:avLst/>
          </a:prstGeom>
          <a:noFill/>
        </p:spPr>
        <p:txBody>
          <a:bodyPr wrap="square" rtlCol="0">
            <a:spAutoFit/>
          </a:bodyPr>
          <a:lstStyle/>
          <a:p>
            <a:pPr algn="ctr"/>
            <a:r>
              <a:rPr lang="en-US" sz="2800" b="1" dirty="0">
                <a:solidFill>
                  <a:srgbClr val="FF0000"/>
                </a:solidFill>
              </a:rPr>
              <a:t>Set Boundaries</a:t>
            </a:r>
          </a:p>
        </p:txBody>
      </p:sp>
      <p:sp>
        <p:nvSpPr>
          <p:cNvPr id="12" name="TextBox 11"/>
          <p:cNvSpPr txBox="1"/>
          <p:nvPr/>
        </p:nvSpPr>
        <p:spPr>
          <a:xfrm>
            <a:off x="2712524" y="5110262"/>
            <a:ext cx="3573640" cy="523220"/>
          </a:xfrm>
          <a:prstGeom prst="rect">
            <a:avLst/>
          </a:prstGeom>
          <a:noFill/>
        </p:spPr>
        <p:txBody>
          <a:bodyPr wrap="square" rtlCol="0">
            <a:spAutoFit/>
          </a:bodyPr>
          <a:lstStyle/>
          <a:p>
            <a:pPr algn="ctr"/>
            <a:r>
              <a:rPr lang="en-US" sz="2800" b="1" dirty="0">
                <a:solidFill>
                  <a:srgbClr val="FF0000"/>
                </a:solidFill>
              </a:rPr>
              <a:t>Know Your Limits </a:t>
            </a:r>
          </a:p>
        </p:txBody>
      </p:sp>
      <p:sp>
        <p:nvSpPr>
          <p:cNvPr id="8" name="Rectangle 7"/>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19</a:t>
            </a:fld>
            <a:endParaRPr lang="en-US" dirty="0"/>
          </a:p>
        </p:txBody>
      </p:sp>
    </p:spTree>
    <p:extLst>
      <p:ext uri="{BB962C8B-B14F-4D97-AF65-F5344CB8AC3E}">
        <p14:creationId xmlns:p14="http://schemas.microsoft.com/office/powerpoint/2010/main" val="285205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784062"/>
            <a:ext cx="7772400" cy="1470025"/>
          </a:xfrm>
        </p:spPr>
        <p:txBody>
          <a:bodyPr>
            <a:normAutofit fontScale="90000"/>
          </a:bodyPr>
          <a:lstStyle/>
          <a:p>
            <a:r>
              <a:rPr lang="en-US" dirty="0"/>
              <a:t>Professional Conduct and Boundaries for Alabama Schools</a:t>
            </a:r>
            <a:br>
              <a:rPr lang="en-US" dirty="0"/>
            </a:br>
            <a:endParaRPr lang="en-US" dirty="0"/>
          </a:p>
        </p:txBody>
      </p:sp>
      <p:sp>
        <p:nvSpPr>
          <p:cNvPr id="3" name="Subtitle 2"/>
          <p:cNvSpPr>
            <a:spLocks noGrp="1"/>
          </p:cNvSpPr>
          <p:nvPr>
            <p:ph type="subTitle" idx="1"/>
          </p:nvPr>
        </p:nvSpPr>
        <p:spPr/>
        <p:txBody>
          <a:bodyPr/>
          <a:lstStyle/>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2432118" y="3600450"/>
            <a:ext cx="4279763" cy="2246168"/>
          </a:xfrm>
          <a:prstGeom prst="rect">
            <a:avLst/>
          </a:prstGeom>
        </p:spPr>
      </p:pic>
    </p:spTree>
    <p:extLst>
      <p:ext uri="{BB962C8B-B14F-4D97-AF65-F5344CB8AC3E}">
        <p14:creationId xmlns:p14="http://schemas.microsoft.com/office/powerpoint/2010/main" val="154790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Boundaries</a:t>
            </a:r>
          </a:p>
        </p:txBody>
      </p:sp>
      <p:sp>
        <p:nvSpPr>
          <p:cNvPr id="3" name="Content Placeholder 2"/>
          <p:cNvSpPr>
            <a:spLocks noGrp="1"/>
          </p:cNvSpPr>
          <p:nvPr>
            <p:ph idx="1"/>
          </p:nvPr>
        </p:nvSpPr>
        <p:spPr/>
        <p:txBody>
          <a:bodyPr>
            <a:normAutofit/>
          </a:bodyPr>
          <a:lstStyle/>
          <a:p>
            <a:pPr marL="0" indent="0" algn="ctr">
              <a:buNone/>
            </a:pPr>
            <a:r>
              <a:rPr lang="en-US" dirty="0"/>
              <a:t>The educator/student relationship is not equal.</a:t>
            </a:r>
          </a:p>
          <a:p>
            <a:pPr marL="0" indent="0" algn="ctr">
              <a:spcBef>
                <a:spcPts val="0"/>
              </a:spcBef>
              <a:buNone/>
            </a:pPr>
            <a:r>
              <a:rPr lang="en-US" dirty="0"/>
              <a:t>		       	                                                    </a:t>
            </a:r>
            <a:r>
              <a:rPr lang="en-US" sz="1600" dirty="0"/>
              <a:t>(Bird, 2015)</a:t>
            </a:r>
          </a:p>
          <a:p>
            <a:pPr marL="0" indent="0" algn="ctr">
              <a:spcBef>
                <a:spcPts val="0"/>
              </a:spcBef>
              <a:buNone/>
            </a:pPr>
            <a:r>
              <a:rPr lang="en-US" sz="1600" dirty="0"/>
              <a:t>                                                              </a:t>
            </a:r>
            <a:endParaRPr lang="en-US" sz="2000" dirty="0"/>
          </a:p>
          <a:p>
            <a:pPr marL="0" indent="0" algn="ctr">
              <a:buNone/>
            </a:pPr>
            <a:r>
              <a:rPr lang="en-US" sz="2000" dirty="0"/>
              <a:t>                      </a:t>
            </a:r>
          </a:p>
        </p:txBody>
      </p:sp>
      <p:sp>
        <p:nvSpPr>
          <p:cNvPr id="4" name="TextBox 3"/>
          <p:cNvSpPr txBox="1"/>
          <p:nvPr/>
        </p:nvSpPr>
        <p:spPr>
          <a:xfrm>
            <a:off x="2390466" y="6423831"/>
            <a:ext cx="184666" cy="369332"/>
          </a:xfrm>
          <a:prstGeom prst="rect">
            <a:avLst/>
          </a:prstGeom>
          <a:noFill/>
        </p:spPr>
        <p:txBody>
          <a:bodyPr wrap="none" rtlCol="0">
            <a:spAutoFit/>
          </a:bodyPr>
          <a:lstStyle/>
          <a:p>
            <a:endParaRPr lang="en-US" dirty="0"/>
          </a:p>
        </p:txBody>
      </p:sp>
      <p:pic>
        <p:nvPicPr>
          <p:cNvPr id="7" name="Picture 6" descr="not-eq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162" y="2410657"/>
            <a:ext cx="3315835" cy="3177413"/>
          </a:xfrm>
          <a:prstGeom prst="rect">
            <a:avLst/>
          </a:prstGeom>
        </p:spPr>
      </p:pic>
      <p:sp>
        <p:nvSpPr>
          <p:cNvPr id="8" name="Rectangle 7"/>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5CA90C1E-2951-384A-834D-884BDF461C6B}" type="slidenum">
              <a:rPr lang="en-US" smtClean="0"/>
              <a:t>20</a:t>
            </a:fld>
            <a:endParaRPr lang="en-US" dirty="0"/>
          </a:p>
        </p:txBody>
      </p:sp>
    </p:spTree>
    <p:extLst>
      <p:ext uri="{BB962C8B-B14F-4D97-AF65-F5344CB8AC3E}">
        <p14:creationId xmlns:p14="http://schemas.microsoft.com/office/powerpoint/2010/main" val="327033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Boundary Violations</a:t>
            </a:r>
          </a:p>
        </p:txBody>
      </p:sp>
      <p:sp>
        <p:nvSpPr>
          <p:cNvPr id="6" name="Content Placeholder 5"/>
          <p:cNvSpPr>
            <a:spLocks noGrp="1"/>
          </p:cNvSpPr>
          <p:nvPr>
            <p:ph sz="quarter" idx="4"/>
          </p:nvPr>
        </p:nvSpPr>
        <p:spPr>
          <a:xfrm>
            <a:off x="4601969" y="1829517"/>
            <a:ext cx="4041775" cy="4296646"/>
          </a:xfrm>
        </p:spPr>
        <p:txBody>
          <a:bodyPr>
            <a:normAutofit/>
          </a:bodyPr>
          <a:lstStyle/>
          <a:p>
            <a:r>
              <a:rPr lang="en-US" sz="3200" dirty="0"/>
              <a:t>Emotional</a:t>
            </a:r>
          </a:p>
          <a:p>
            <a:pPr marL="0" indent="0">
              <a:buNone/>
            </a:pPr>
            <a:endParaRPr lang="en-US" sz="1800" dirty="0"/>
          </a:p>
          <a:p>
            <a:r>
              <a:rPr lang="en-US" sz="3200" dirty="0"/>
              <a:t>Relationship</a:t>
            </a:r>
          </a:p>
          <a:p>
            <a:pPr marL="0" indent="0">
              <a:buNone/>
            </a:pPr>
            <a:endParaRPr lang="en-US" sz="1800" dirty="0"/>
          </a:p>
          <a:p>
            <a:r>
              <a:rPr lang="en-US" sz="3200" dirty="0"/>
              <a:t>Communication</a:t>
            </a:r>
          </a:p>
        </p:txBody>
      </p:sp>
      <p:pic>
        <p:nvPicPr>
          <p:cNvPr id="8" name="Content Placeholder 7" descr="do-not-cross.jpg"/>
          <p:cNvPicPr>
            <a:picLocks noGrp="1" noChangeAspect="1"/>
          </p:cNvPicPr>
          <p:nvPr>
            <p:ph sz="half" idx="2"/>
          </p:nvPr>
        </p:nvPicPr>
        <p:blipFill>
          <a:blip r:embed="rId3">
            <a:extLst>
              <a:ext uri="{28A0092B-C50C-407E-A947-70E740481C1C}">
                <a14:useLocalDpi xmlns:a14="http://schemas.microsoft.com/office/drawing/2010/main" val="0"/>
              </a:ext>
            </a:extLst>
          </a:blip>
          <a:srcRect t="-25131" b="-25131"/>
          <a:stretch>
            <a:fillRect/>
          </a:stretch>
        </p:blipFill>
        <p:spPr>
          <a:xfrm rot="16200000">
            <a:off x="552839" y="1601935"/>
            <a:ext cx="4040188" cy="4316413"/>
          </a:xfrm>
          <a:prstGeom prst="rect">
            <a:avLst/>
          </a:prstGeom>
        </p:spPr>
      </p:pic>
      <p:sp>
        <p:nvSpPr>
          <p:cNvPr id="9" name="Rectangle 8"/>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5CA90C1E-2951-384A-834D-884BDF461C6B}" type="slidenum">
              <a:rPr lang="en-US" smtClean="0"/>
              <a:t>21</a:t>
            </a:fld>
            <a:endParaRPr lang="en-US" dirty="0"/>
          </a:p>
        </p:txBody>
      </p:sp>
    </p:spTree>
    <p:extLst>
      <p:ext uri="{BB962C8B-B14F-4D97-AF65-F5344CB8AC3E}">
        <p14:creationId xmlns:p14="http://schemas.microsoft.com/office/powerpoint/2010/main" val="348676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63"/>
            <a:ext cx="8229600" cy="1143000"/>
          </a:xfrm>
        </p:spPr>
        <p:txBody>
          <a:bodyPr/>
          <a:lstStyle/>
          <a:p>
            <a:r>
              <a:rPr lang="en-US" dirty="0"/>
              <a:t>Emotional Violations</a:t>
            </a:r>
          </a:p>
        </p:txBody>
      </p:sp>
      <p:sp>
        <p:nvSpPr>
          <p:cNvPr id="3" name="Content Placeholder 2"/>
          <p:cNvSpPr>
            <a:spLocks noGrp="1"/>
          </p:cNvSpPr>
          <p:nvPr>
            <p:ph idx="1"/>
          </p:nvPr>
        </p:nvSpPr>
        <p:spPr>
          <a:xfrm>
            <a:off x="457200" y="1743423"/>
            <a:ext cx="8229600" cy="4013308"/>
          </a:xfrm>
        </p:spPr>
        <p:txBody>
          <a:bodyPr>
            <a:normAutofit/>
          </a:bodyPr>
          <a:lstStyle/>
          <a:p>
            <a:r>
              <a:rPr lang="en-US" dirty="0"/>
              <a:t>“Playing favorites” with certain students</a:t>
            </a:r>
          </a:p>
          <a:p>
            <a:pPr marL="0" indent="0">
              <a:buNone/>
            </a:pPr>
            <a:endParaRPr lang="en-US" sz="1600" dirty="0"/>
          </a:p>
          <a:p>
            <a:r>
              <a:rPr lang="en-US" dirty="0"/>
              <a:t>Using subtle forms of control</a:t>
            </a:r>
          </a:p>
          <a:p>
            <a:pPr marL="0" indent="0">
              <a:buNone/>
            </a:pPr>
            <a:endParaRPr lang="en-US" sz="1600" dirty="0"/>
          </a:p>
          <a:p>
            <a:r>
              <a:rPr lang="en-US" dirty="0"/>
              <a:t>Showing preferential treatment</a:t>
            </a:r>
          </a:p>
          <a:p>
            <a:pPr marL="0" indent="0">
              <a:buNone/>
            </a:pPr>
            <a:endParaRPr lang="en-US" sz="1600" dirty="0"/>
          </a:p>
          <a:p>
            <a:pPr marL="0" indent="0">
              <a:buNone/>
            </a:pPr>
            <a:endParaRPr lang="en-US" sz="1600" dirty="0"/>
          </a:p>
        </p:txBody>
      </p:sp>
      <p:pic>
        <p:nvPicPr>
          <p:cNvPr id="4" name="Picture 3" descr="Slippery sl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032" y="2471670"/>
            <a:ext cx="1913499" cy="3285061"/>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22</a:t>
            </a:fld>
            <a:endParaRPr lang="en-US" dirty="0"/>
          </a:p>
        </p:txBody>
      </p:sp>
    </p:spTree>
    <p:extLst>
      <p:ext uri="{BB962C8B-B14F-4D97-AF65-F5344CB8AC3E}">
        <p14:creationId xmlns:p14="http://schemas.microsoft.com/office/powerpoint/2010/main" val="5087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049"/>
            <a:ext cx="8229600" cy="1351913"/>
          </a:xfrm>
        </p:spPr>
        <p:txBody>
          <a:bodyPr>
            <a:normAutofit/>
          </a:bodyPr>
          <a:lstStyle/>
          <a:p>
            <a:r>
              <a:rPr lang="en-US" dirty="0"/>
              <a:t>Relationship Violations</a:t>
            </a:r>
          </a:p>
        </p:txBody>
      </p:sp>
      <p:sp>
        <p:nvSpPr>
          <p:cNvPr id="3" name="Content Placeholder 2"/>
          <p:cNvSpPr>
            <a:spLocks noGrp="1"/>
          </p:cNvSpPr>
          <p:nvPr>
            <p:ph idx="1"/>
          </p:nvPr>
        </p:nvSpPr>
        <p:spPr>
          <a:xfrm>
            <a:off x="457200" y="1274190"/>
            <a:ext cx="8229600" cy="4256391"/>
          </a:xfrm>
        </p:spPr>
        <p:txBody>
          <a:bodyPr>
            <a:normAutofit/>
          </a:bodyPr>
          <a:lstStyle/>
          <a:p>
            <a:r>
              <a:rPr lang="en-US" dirty="0"/>
              <a:t>Forming intimate relationships with students</a:t>
            </a:r>
          </a:p>
          <a:p>
            <a:pPr marL="0" indent="0">
              <a:buNone/>
            </a:pPr>
            <a:endParaRPr lang="en-US" sz="1200" dirty="0"/>
          </a:p>
          <a:p>
            <a:r>
              <a:rPr lang="en-US" dirty="0"/>
              <a:t>Having a romantic relationship with a student</a:t>
            </a:r>
          </a:p>
          <a:p>
            <a:pPr marL="0" indent="0">
              <a:buNone/>
            </a:pPr>
            <a:endParaRPr lang="en-US" sz="1200" dirty="0"/>
          </a:p>
          <a:p>
            <a:r>
              <a:rPr lang="en-US" dirty="0"/>
              <a:t>Meeting a student alone outside of school</a:t>
            </a:r>
          </a:p>
          <a:p>
            <a:pPr marL="0" indent="0">
              <a:buNone/>
            </a:pPr>
            <a:endParaRPr lang="en-US" dirty="0"/>
          </a:p>
        </p:txBody>
      </p:sp>
      <p:pic>
        <p:nvPicPr>
          <p:cNvPr id="7" name="Picture 6" descr="teacher stud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46" y="3542482"/>
            <a:ext cx="4648200" cy="2614612"/>
          </a:xfrm>
          <a:prstGeom prst="rect">
            <a:avLst/>
          </a:prstGeom>
        </p:spPr>
      </p:pic>
      <p:sp>
        <p:nvSpPr>
          <p:cNvPr id="9" name="Rectangle 8"/>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23</a:t>
            </a:fld>
            <a:endParaRPr lang="en-US" dirty="0"/>
          </a:p>
        </p:txBody>
      </p:sp>
    </p:spTree>
    <p:extLst>
      <p:ext uri="{BB962C8B-B14F-4D97-AF65-F5344CB8AC3E}">
        <p14:creationId xmlns:p14="http://schemas.microsoft.com/office/powerpoint/2010/main" val="251122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105308"/>
            <a:ext cx="8720666" cy="1143000"/>
          </a:xfrm>
        </p:spPr>
        <p:txBody>
          <a:bodyPr>
            <a:normAutofit/>
          </a:bodyPr>
          <a:lstStyle/>
          <a:p>
            <a:r>
              <a:rPr lang="en-US" dirty="0"/>
              <a:t>Communication Violations</a:t>
            </a:r>
          </a:p>
        </p:txBody>
      </p:sp>
      <p:sp>
        <p:nvSpPr>
          <p:cNvPr id="3" name="Content Placeholder 2"/>
          <p:cNvSpPr>
            <a:spLocks noGrp="1"/>
          </p:cNvSpPr>
          <p:nvPr>
            <p:ph idx="1"/>
          </p:nvPr>
        </p:nvSpPr>
        <p:spPr>
          <a:xfrm>
            <a:off x="457200" y="1161710"/>
            <a:ext cx="8229600" cy="5194640"/>
          </a:xfrm>
        </p:spPr>
        <p:txBody>
          <a:bodyPr>
            <a:normAutofit/>
          </a:bodyPr>
          <a:lstStyle/>
          <a:p>
            <a:r>
              <a:rPr lang="en-US" dirty="0"/>
              <a:t>Providing a student with advice on personal matters</a:t>
            </a:r>
          </a:p>
          <a:p>
            <a:pPr marL="0" indent="0">
              <a:buNone/>
            </a:pPr>
            <a:endParaRPr lang="en-US" sz="1600" dirty="0"/>
          </a:p>
          <a:p>
            <a:r>
              <a:rPr lang="en-US" dirty="0"/>
              <a:t>Using social media to communicate romantically or sexually</a:t>
            </a:r>
          </a:p>
          <a:p>
            <a:pPr marL="0" indent="0">
              <a:buNone/>
            </a:pPr>
            <a:endParaRPr lang="en-US" sz="1600" dirty="0"/>
          </a:p>
          <a:p>
            <a:pPr marL="0" indent="0">
              <a:buNone/>
            </a:pPr>
            <a:r>
              <a:rPr lang="en-US" dirty="0"/>
              <a:t> </a:t>
            </a:r>
          </a:p>
          <a:p>
            <a:pPr marL="0" indent="0" algn="ctr">
              <a:buNone/>
            </a:pPr>
            <a:endParaRPr lang="en-US" sz="1600" dirty="0"/>
          </a:p>
        </p:txBody>
      </p:sp>
      <p:pic>
        <p:nvPicPr>
          <p:cNvPr id="7" name="Picture 6" descr="cell-ph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465" y="3110235"/>
            <a:ext cx="3095597" cy="2992411"/>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24</a:t>
            </a:fld>
            <a:endParaRPr lang="en-US" dirty="0"/>
          </a:p>
        </p:txBody>
      </p:sp>
    </p:spTree>
    <p:extLst>
      <p:ext uri="{BB962C8B-B14F-4D97-AF65-F5344CB8AC3E}">
        <p14:creationId xmlns:p14="http://schemas.microsoft.com/office/powerpoint/2010/main" val="174394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214"/>
            <a:ext cx="8229600" cy="1143000"/>
          </a:xfrm>
        </p:spPr>
        <p:txBody>
          <a:bodyPr/>
          <a:lstStyle/>
          <a:p>
            <a:r>
              <a:rPr lang="en-US" dirty="0"/>
              <a:t>Boundary Violations</a:t>
            </a:r>
          </a:p>
        </p:txBody>
      </p:sp>
      <p:sp>
        <p:nvSpPr>
          <p:cNvPr id="3" name="Content Placeholder 2"/>
          <p:cNvSpPr>
            <a:spLocks noGrp="1"/>
          </p:cNvSpPr>
          <p:nvPr>
            <p:ph idx="1"/>
          </p:nvPr>
        </p:nvSpPr>
        <p:spPr>
          <a:xfrm>
            <a:off x="645838" y="1232546"/>
            <a:ext cx="7771155" cy="5123804"/>
          </a:xfrm>
        </p:spPr>
        <p:txBody>
          <a:bodyPr>
            <a:normAutofit/>
          </a:bodyPr>
          <a:lstStyle/>
          <a:p>
            <a:pPr marL="0" indent="0">
              <a:buNone/>
            </a:pPr>
            <a:endParaRPr lang="en-US" dirty="0"/>
          </a:p>
          <a:p>
            <a:r>
              <a:rPr lang="en-US" dirty="0"/>
              <a:t>Emotional</a:t>
            </a:r>
          </a:p>
          <a:p>
            <a:pPr marL="0" indent="0">
              <a:buNone/>
            </a:pPr>
            <a:endParaRPr lang="en-US" sz="1900" dirty="0"/>
          </a:p>
          <a:p>
            <a:r>
              <a:rPr lang="en-US" sz="4800" b="1" dirty="0">
                <a:solidFill>
                  <a:srgbClr val="FF0000"/>
                </a:solidFill>
              </a:rPr>
              <a:t>Relationship</a:t>
            </a:r>
          </a:p>
          <a:p>
            <a:pPr marL="0" indent="0">
              <a:buNone/>
            </a:pPr>
            <a:endParaRPr lang="en-US" sz="1900" dirty="0"/>
          </a:p>
          <a:p>
            <a:r>
              <a:rPr lang="en-US" dirty="0"/>
              <a:t>Communication</a:t>
            </a:r>
          </a:p>
          <a:p>
            <a:pPr marL="0" indent="0">
              <a:buNone/>
            </a:pPr>
            <a:endParaRPr lang="en-US" sz="1900" dirty="0"/>
          </a:p>
        </p:txBody>
      </p:sp>
      <p:pic>
        <p:nvPicPr>
          <p:cNvPr id="6" name="Picture 5" descr="boundar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82578" y="2280271"/>
            <a:ext cx="4880347" cy="3271811"/>
          </a:xfrm>
          <a:prstGeom prst="rect">
            <a:avLst/>
          </a:prstGeom>
        </p:spPr>
      </p:pic>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25</a:t>
            </a:fld>
            <a:endParaRPr lang="en-US" dirty="0"/>
          </a:p>
        </p:txBody>
      </p:sp>
    </p:spTree>
    <p:extLst>
      <p:ext uri="{BB962C8B-B14F-4D97-AF65-F5344CB8AC3E}">
        <p14:creationId xmlns:p14="http://schemas.microsoft.com/office/powerpoint/2010/main" val="140042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Teacher/Student Relationship</a:t>
            </a:r>
          </a:p>
        </p:txBody>
      </p:sp>
      <p:sp>
        <p:nvSpPr>
          <p:cNvPr id="3" name="Content Placeholder 2"/>
          <p:cNvSpPr>
            <a:spLocks noGrp="1"/>
          </p:cNvSpPr>
          <p:nvPr>
            <p:ph idx="1"/>
          </p:nvPr>
        </p:nvSpPr>
        <p:spPr>
          <a:xfrm>
            <a:off x="457200" y="1366232"/>
            <a:ext cx="8229600" cy="4525963"/>
          </a:xfrm>
        </p:spPr>
        <p:txBody>
          <a:bodyPr/>
          <a:lstStyle/>
          <a:p>
            <a:pPr marL="0" indent="0">
              <a:buNone/>
            </a:pPr>
            <a:r>
              <a:rPr lang="en-US" dirty="0"/>
              <a:t>The overwhelming majority of educators </a:t>
            </a:r>
            <a:r>
              <a:rPr lang="en-US"/>
              <a:t>in Alabama </a:t>
            </a:r>
            <a:r>
              <a:rPr lang="en-US" dirty="0"/>
              <a:t>exercise their professional responsibility with care and conviction.</a:t>
            </a:r>
          </a:p>
        </p:txBody>
      </p:sp>
      <p:pic>
        <p:nvPicPr>
          <p:cNvPr id="5" name="Picture 4" descr="teacher stud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439" y="3332542"/>
            <a:ext cx="4846259" cy="2597782"/>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26</a:t>
            </a:fld>
            <a:endParaRPr lang="en-US" dirty="0"/>
          </a:p>
        </p:txBody>
      </p:sp>
    </p:spTree>
    <p:extLst>
      <p:ext uri="{BB962C8B-B14F-4D97-AF65-F5344CB8AC3E}">
        <p14:creationId xmlns:p14="http://schemas.microsoft.com/office/powerpoint/2010/main" val="373453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2086" y="1417277"/>
            <a:ext cx="4757679" cy="4046461"/>
          </a:xfrm>
        </p:spPr>
        <p:txBody>
          <a:bodyPr>
            <a:normAutofit/>
          </a:bodyPr>
          <a:lstStyle/>
          <a:p>
            <a:pPr marL="0" indent="0">
              <a:buNone/>
            </a:pPr>
            <a:r>
              <a:rPr lang="en-US" sz="3200" dirty="0"/>
              <a:t>Not all sexual misconduct cases begin with the intention to victimize a student. </a:t>
            </a:r>
          </a:p>
          <a:p>
            <a:pPr marL="0" indent="0">
              <a:buNone/>
            </a:pPr>
            <a:endParaRPr lang="en-US" sz="1400" dirty="0"/>
          </a:p>
          <a:p>
            <a:pPr marL="0" indent="0">
              <a:buNone/>
            </a:pPr>
            <a:r>
              <a:rPr lang="en-US" sz="3200" dirty="0"/>
              <a:t>Some teachers fall prey to the slippery slope of misconduct. </a:t>
            </a:r>
          </a:p>
        </p:txBody>
      </p:sp>
      <p:pic>
        <p:nvPicPr>
          <p:cNvPr id="9" name="Content Placeholder 8" descr="slippery slope.jpg"/>
          <p:cNvPicPr>
            <a:picLocks noGrp="1" noChangeAspect="1"/>
          </p:cNvPicPr>
          <p:nvPr>
            <p:ph sz="quarter" idx="4"/>
          </p:nvPr>
        </p:nvPicPr>
        <p:blipFill>
          <a:blip r:embed="rId3">
            <a:extLst>
              <a:ext uri="{28A0092B-C50C-407E-A947-70E740481C1C}">
                <a14:useLocalDpi xmlns:a14="http://schemas.microsoft.com/office/drawing/2010/main" val="0"/>
              </a:ext>
            </a:extLst>
          </a:blip>
          <a:srcRect l="-11926" r="-11926"/>
          <a:stretch>
            <a:fillRect/>
          </a:stretch>
        </p:blipFill>
        <p:spPr>
          <a:xfrm>
            <a:off x="5037541" y="750508"/>
            <a:ext cx="3821482" cy="5195818"/>
          </a:xfr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27</a:t>
            </a:fld>
            <a:endParaRPr lang="en-US" dirty="0"/>
          </a:p>
        </p:txBody>
      </p:sp>
    </p:spTree>
    <p:extLst>
      <p:ext uri="{BB962C8B-B14F-4D97-AF65-F5344CB8AC3E}">
        <p14:creationId xmlns:p14="http://schemas.microsoft.com/office/powerpoint/2010/main" val="680927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38"/>
            <a:ext cx="8229600" cy="1143000"/>
          </a:xfrm>
        </p:spPr>
        <p:txBody>
          <a:bodyPr/>
          <a:lstStyle/>
          <a:p>
            <a:r>
              <a:rPr lang="en-US" dirty="0"/>
              <a:t>Unintentional Boundary Violation</a:t>
            </a:r>
          </a:p>
        </p:txBody>
      </p:sp>
      <p:sp>
        <p:nvSpPr>
          <p:cNvPr id="3" name="Content Placeholder 2"/>
          <p:cNvSpPr>
            <a:spLocks noGrp="1"/>
          </p:cNvSpPr>
          <p:nvPr>
            <p:ph idx="1"/>
          </p:nvPr>
        </p:nvSpPr>
        <p:spPr>
          <a:xfrm>
            <a:off x="349559" y="1399656"/>
            <a:ext cx="8390791" cy="4525963"/>
          </a:xfrm>
        </p:spPr>
        <p:txBody>
          <a:bodyPr>
            <a:normAutofit/>
          </a:bodyPr>
          <a:lstStyle/>
          <a:p>
            <a:pPr marL="0" indent="0">
              <a:buNone/>
            </a:pPr>
            <a:r>
              <a:rPr lang="en-US" dirty="0"/>
              <a:t>Some educator/student relationships may initially be appropriate and well-intentioned, but at some point they can shift to serving the needs of the teacher and not the needs of the student. </a:t>
            </a:r>
          </a:p>
          <a:p>
            <a:pPr marL="0" indent="0">
              <a:buNone/>
            </a:pPr>
            <a:endParaRPr lang="en-US" dirty="0"/>
          </a:p>
          <a:p>
            <a:pPr marL="0" indent="0" algn="ctr">
              <a:buNone/>
            </a:pPr>
            <a:endParaRPr lang="en-US" dirty="0"/>
          </a:p>
        </p:txBody>
      </p:sp>
      <p:pic>
        <p:nvPicPr>
          <p:cNvPr id="7" name="Picture 6" descr="teacher-and-stud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806" y="3748974"/>
            <a:ext cx="4268177" cy="2430349"/>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28</a:t>
            </a:fld>
            <a:endParaRPr lang="en-US" dirty="0"/>
          </a:p>
        </p:txBody>
      </p:sp>
    </p:spTree>
    <p:extLst>
      <p:ext uri="{BB962C8B-B14F-4D97-AF65-F5344CB8AC3E}">
        <p14:creationId xmlns:p14="http://schemas.microsoft.com/office/powerpoint/2010/main" val="120670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37235" y="2051644"/>
            <a:ext cx="8582311" cy="3963523"/>
          </a:xfrm>
        </p:spPr>
        <p:txBody>
          <a:bodyPr>
            <a:normAutofit fontScale="92500"/>
          </a:bodyPr>
          <a:lstStyle/>
          <a:p>
            <a:pPr marL="0" indent="0">
              <a:buNone/>
            </a:pPr>
            <a:r>
              <a:rPr lang="en-US" sz="3200" b="1" dirty="0">
                <a:solidFill>
                  <a:srgbClr val="008000"/>
                </a:solidFill>
              </a:rPr>
              <a:t>A teacher’s conversation with a student after class:</a:t>
            </a:r>
          </a:p>
          <a:p>
            <a:pPr marL="0" indent="0">
              <a:lnSpc>
                <a:spcPct val="80000"/>
              </a:lnSpc>
              <a:buNone/>
            </a:pPr>
            <a:endParaRPr lang="en-US" sz="3000" b="1" dirty="0">
              <a:solidFill>
                <a:srgbClr val="008000"/>
              </a:solidFill>
            </a:endParaRPr>
          </a:p>
          <a:p>
            <a:pPr marL="0" indent="0">
              <a:buNone/>
            </a:pPr>
            <a:r>
              <a:rPr lang="en-US" b="1" dirty="0">
                <a:solidFill>
                  <a:srgbClr val="008000"/>
                </a:solidFill>
              </a:rPr>
              <a:t>Teacher:</a:t>
            </a:r>
            <a:r>
              <a:rPr lang="en-US" b="1" dirty="0"/>
              <a:t> </a:t>
            </a:r>
            <a:r>
              <a:rPr lang="en-US" i="1" dirty="0"/>
              <a:t>Maria, I’ve noticed that you’ve been absent for the last three days. I’m glad you are here today. Is everything OK?</a:t>
            </a:r>
          </a:p>
          <a:p>
            <a:pPr marL="0" indent="0">
              <a:lnSpc>
                <a:spcPct val="80000"/>
              </a:lnSpc>
              <a:buNone/>
            </a:pPr>
            <a:endParaRPr lang="en-US" dirty="0"/>
          </a:p>
          <a:p>
            <a:pPr marL="0" indent="0">
              <a:buNone/>
            </a:pPr>
            <a:r>
              <a:rPr lang="en-US" b="1" dirty="0">
                <a:solidFill>
                  <a:srgbClr val="FF6600"/>
                </a:solidFill>
              </a:rPr>
              <a:t>Student:</a:t>
            </a:r>
            <a:r>
              <a:rPr lang="en-US" b="1" dirty="0"/>
              <a:t> </a:t>
            </a:r>
            <a:r>
              <a:rPr lang="en-US" i="1" dirty="0"/>
              <a:t>No, my father walked out on us and my boyfriend broke up with me. I wish more guys were like you.</a:t>
            </a:r>
          </a:p>
          <a:p>
            <a:pPr marL="0" indent="0">
              <a:lnSpc>
                <a:spcPct val="80000"/>
              </a:lnSpc>
              <a:buNone/>
            </a:pPr>
            <a:endParaRPr lang="en-US" sz="1900" dirty="0"/>
          </a:p>
          <a:p>
            <a:pPr marL="0" indent="0">
              <a:buNone/>
            </a:pPr>
            <a:r>
              <a:rPr lang="en-US" sz="3200" b="1" dirty="0">
                <a:solidFill>
                  <a:srgbClr val="FF6600"/>
                </a:solidFill>
              </a:rPr>
              <a:t>How would you respond to the student’s comment?</a:t>
            </a:r>
          </a:p>
        </p:txBody>
      </p:sp>
      <p:sp>
        <p:nvSpPr>
          <p:cNvPr id="3" name="Wave 2"/>
          <p:cNvSpPr/>
          <p:nvPr/>
        </p:nvSpPr>
        <p:spPr>
          <a:xfrm>
            <a:off x="1765293" y="236762"/>
            <a:ext cx="5683380" cy="1540373"/>
          </a:xfrm>
          <a:prstGeom prst="wave">
            <a:avLst>
              <a:gd name="adj1" fmla="val 12500"/>
              <a:gd name="adj2" fmla="val 379"/>
            </a:avLst>
          </a:prstGeom>
          <a:solidFill>
            <a:srgbClr val="FF6600"/>
          </a:solid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prstTxWarp prst="textWave1">
              <a:avLst/>
            </a:prstTxWarp>
          </a:bodyPr>
          <a:lstStyle/>
          <a:p>
            <a:pPr algn="ctr"/>
            <a:endParaRPr lang="en-US" dirty="0"/>
          </a:p>
        </p:txBody>
      </p:sp>
      <p:sp>
        <p:nvSpPr>
          <p:cNvPr id="6" name="Rectangle 5"/>
          <p:cNvSpPr/>
          <p:nvPr/>
        </p:nvSpPr>
        <p:spPr>
          <a:xfrm>
            <a:off x="3141379" y="512622"/>
            <a:ext cx="3103434" cy="923330"/>
          </a:xfrm>
          <a:prstGeom prst="rect">
            <a:avLst/>
          </a:prstGeom>
          <a:noFill/>
          <a:ln>
            <a:noFill/>
          </a:ln>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1"/>
                  </a:solidFill>
                </a:ln>
                <a:effectLst>
                  <a:outerShdw blurRad="50800" dist="39000" dir="5460000" algn="tl">
                    <a:srgbClr val="000000">
                      <a:alpha val="38000"/>
                    </a:srgbClr>
                  </a:outerShdw>
                </a:effectLst>
              </a:rPr>
              <a:t>Table Talk </a:t>
            </a:r>
          </a:p>
        </p:txBody>
      </p:sp>
      <p:sp>
        <p:nvSpPr>
          <p:cNvPr id="9" name="TextBox 8"/>
          <p:cNvSpPr txBox="1"/>
          <p:nvPr/>
        </p:nvSpPr>
        <p:spPr>
          <a:xfrm>
            <a:off x="6802835" y="1033139"/>
            <a:ext cx="184666" cy="369332"/>
          </a:xfrm>
          <a:prstGeom prst="rect">
            <a:avLst/>
          </a:prstGeom>
          <a:noFill/>
        </p:spPr>
        <p:txBody>
          <a:bodyPr wrap="none" rtlCol="0">
            <a:spAutoFit/>
          </a:bodyPr>
          <a:lstStyle/>
          <a:p>
            <a:endParaRPr lang="en-US" dirty="0"/>
          </a:p>
        </p:txBody>
      </p:sp>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29</a:t>
            </a:fld>
            <a:endParaRPr lang="en-US" dirty="0"/>
          </a:p>
        </p:txBody>
      </p:sp>
    </p:spTree>
    <p:extLst>
      <p:ext uri="{BB962C8B-B14F-4D97-AF65-F5344CB8AC3E}">
        <p14:creationId xmlns:p14="http://schemas.microsoft.com/office/powerpoint/2010/main" val="39839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049" y="952500"/>
            <a:ext cx="4469093" cy="5173663"/>
          </a:xfrm>
        </p:spPr>
        <p:txBody>
          <a:bodyPr/>
          <a:lstStyle/>
          <a:p>
            <a:pPr marL="0" indent="0">
              <a:buNone/>
            </a:pPr>
            <a:r>
              <a:rPr lang="en-US" dirty="0"/>
              <a:t>Create an awareness of educator/student boundaries that maintain a safe, healthy, and secure learning environment for all students.</a:t>
            </a:r>
          </a:p>
          <a:p>
            <a:pPr marL="0" indent="0">
              <a:buNone/>
            </a:pPr>
            <a:endParaRPr lang="en-US" dirty="0"/>
          </a:p>
        </p:txBody>
      </p:sp>
      <p:sp>
        <p:nvSpPr>
          <p:cNvPr id="4" name="Text Placeholder 3"/>
          <p:cNvSpPr>
            <a:spLocks noGrp="1"/>
          </p:cNvSpPr>
          <p:nvPr>
            <p:ph type="body" sz="half" idx="2"/>
          </p:nvPr>
        </p:nvSpPr>
        <p:spPr>
          <a:xfrm>
            <a:off x="457200" y="952500"/>
            <a:ext cx="3008313" cy="5173663"/>
          </a:xfrm>
        </p:spPr>
        <p:txBody>
          <a:bodyPr/>
          <a:lstStyle/>
          <a:p>
            <a:endParaRPr lang="en-US" dirty="0"/>
          </a:p>
        </p:txBody>
      </p:sp>
      <p:pic>
        <p:nvPicPr>
          <p:cNvPr id="5" name="Picture 4" descr="purpos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11" y="647700"/>
            <a:ext cx="3707437" cy="5725272"/>
          </a:xfrm>
          <a:prstGeom prst="rect">
            <a:avLst/>
          </a:prstGeom>
        </p:spPr>
      </p:pic>
      <p:sp>
        <p:nvSpPr>
          <p:cNvPr id="6" name="TextBox 5"/>
          <p:cNvSpPr txBox="1"/>
          <p:nvPr/>
        </p:nvSpPr>
        <p:spPr>
          <a:xfrm>
            <a:off x="11031604" y="3997805"/>
            <a:ext cx="184666" cy="369332"/>
          </a:xfrm>
          <a:prstGeom prst="rect">
            <a:avLst/>
          </a:prstGeom>
          <a:noFill/>
        </p:spPr>
        <p:txBody>
          <a:bodyPr wrap="none" rtlCol="0">
            <a:spAutoFit/>
          </a:bodyPr>
          <a:lstStyle/>
          <a:p>
            <a:endParaRPr lang="en-US" dirty="0"/>
          </a:p>
        </p:txBody>
      </p:sp>
      <p:sp>
        <p:nvSpPr>
          <p:cNvPr id="10" name="Rectangle 9"/>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3</a:t>
            </a:fld>
            <a:endParaRPr lang="en-US" dirty="0"/>
          </a:p>
        </p:txBody>
      </p:sp>
    </p:spTree>
    <p:extLst>
      <p:ext uri="{BB962C8B-B14F-4D97-AF65-F5344CB8AC3E}">
        <p14:creationId xmlns:p14="http://schemas.microsoft.com/office/powerpoint/2010/main" val="352597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Intentional Boundary Violations</a:t>
            </a:r>
          </a:p>
        </p:txBody>
      </p:sp>
      <p:sp>
        <p:nvSpPr>
          <p:cNvPr id="3" name="Content Placeholder 2"/>
          <p:cNvSpPr>
            <a:spLocks noGrp="1"/>
          </p:cNvSpPr>
          <p:nvPr>
            <p:ph idx="1"/>
          </p:nvPr>
        </p:nvSpPr>
        <p:spPr>
          <a:xfrm>
            <a:off x="217217" y="1600200"/>
            <a:ext cx="8722098" cy="4525963"/>
          </a:xfrm>
        </p:spPr>
        <p:txBody>
          <a:bodyPr/>
          <a:lstStyle/>
          <a:p>
            <a:pPr marL="0" indent="0">
              <a:buNone/>
            </a:pPr>
            <a:r>
              <a:rPr lang="en-US" dirty="0"/>
              <a:t>Some teachers intentionally groom a student for the purpose of engaging in sexual misconduct.</a:t>
            </a:r>
          </a:p>
        </p:txBody>
      </p:sp>
      <p:pic>
        <p:nvPicPr>
          <p:cNvPr id="6" name="Picture 5" descr="Being-intentio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775" y="2841133"/>
            <a:ext cx="5545841" cy="3285030"/>
          </a:xfrm>
          <a:prstGeom prst="rect">
            <a:avLst/>
          </a:prstGeom>
        </p:spPr>
      </p:pic>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30</a:t>
            </a:fld>
            <a:endParaRPr lang="en-US" dirty="0"/>
          </a:p>
        </p:txBody>
      </p:sp>
    </p:spTree>
    <p:extLst>
      <p:ext uri="{BB962C8B-B14F-4D97-AF65-F5344CB8AC3E}">
        <p14:creationId xmlns:p14="http://schemas.microsoft.com/office/powerpoint/2010/main" val="3534269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Student’s Response</a:t>
            </a:r>
            <a:endParaRPr lang="en-US" dirty="0"/>
          </a:p>
        </p:txBody>
      </p:sp>
      <p:sp>
        <p:nvSpPr>
          <p:cNvPr id="3" name="Rectangle 2"/>
          <p:cNvSpPr/>
          <p:nvPr/>
        </p:nvSpPr>
        <p:spPr>
          <a:xfrm>
            <a:off x="457200" y="1417638"/>
            <a:ext cx="8229600" cy="954107"/>
          </a:xfrm>
          <a:prstGeom prst="rect">
            <a:avLst/>
          </a:prstGeom>
        </p:spPr>
        <p:txBody>
          <a:bodyPr wrap="square">
            <a:spAutoFit/>
          </a:bodyPr>
          <a:lstStyle/>
          <a:p>
            <a:r>
              <a:rPr lang="en-US" sz="2800" b="1" dirty="0"/>
              <a:t>Actual statement submitted by a student to the Texas Education Agency Division of Educator Investigations: </a:t>
            </a:r>
          </a:p>
        </p:txBody>
      </p:sp>
      <p:sp>
        <p:nvSpPr>
          <p:cNvPr id="4" name="Rectangle 3"/>
          <p:cNvSpPr/>
          <p:nvPr/>
        </p:nvSpPr>
        <p:spPr>
          <a:xfrm>
            <a:off x="279863" y="2625022"/>
            <a:ext cx="8611183" cy="2677656"/>
          </a:xfrm>
          <a:prstGeom prst="rect">
            <a:avLst/>
          </a:prstGeom>
          <a:ln w="76200" cmpd="sng">
            <a:solidFill>
              <a:srgbClr val="CC0202"/>
            </a:solidFill>
          </a:ln>
        </p:spPr>
        <p:txBody>
          <a:bodyPr wrap="square">
            <a:spAutoFit/>
          </a:bodyPr>
          <a:lstStyle/>
          <a:p>
            <a:r>
              <a:rPr lang="en-US" sz="2800" i="1" dirty="0"/>
              <a:t>“I’m writing this letter not to stir up drama or controversy, but because I now have the confidence and courage to say that Mr. Benedict is a predator. He gains the trust of female students and slowly makes advances at them. He exploits his power and authority as a teacher to manipulate female students.”</a:t>
            </a:r>
          </a:p>
        </p:txBody>
      </p:sp>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091490" y="5537001"/>
            <a:ext cx="3595309" cy="461665"/>
          </a:xfrm>
          <a:prstGeom prst="rect">
            <a:avLst/>
          </a:prstGeom>
        </p:spPr>
        <p:txBody>
          <a:bodyPr wrap="square">
            <a:spAutoFit/>
          </a:bodyPr>
          <a:lstStyle/>
          <a:p>
            <a:r>
              <a:rPr lang="en-US" sz="2400" b="1" dirty="0">
                <a:solidFill>
                  <a:srgbClr val="000000"/>
                </a:solidFill>
              </a:rPr>
              <a:t>(Name has been changed.)</a:t>
            </a:r>
          </a:p>
        </p:txBody>
      </p:sp>
      <p:sp>
        <p:nvSpPr>
          <p:cNvPr id="9" name="Slide Number Placeholder 8"/>
          <p:cNvSpPr>
            <a:spLocks noGrp="1"/>
          </p:cNvSpPr>
          <p:nvPr>
            <p:ph type="sldNum" sz="quarter" idx="12"/>
          </p:nvPr>
        </p:nvSpPr>
        <p:spPr/>
        <p:txBody>
          <a:bodyPr/>
          <a:lstStyle/>
          <a:p>
            <a:fld id="{EF68CE09-CC20-3D4A-9530-2AC84BC15523}" type="slidenum">
              <a:rPr lang="en-US" smtClean="0"/>
              <a:t>31</a:t>
            </a:fld>
            <a:endParaRPr lang="en-US" dirty="0"/>
          </a:p>
        </p:txBody>
      </p:sp>
    </p:spTree>
    <p:extLst>
      <p:ext uri="{BB962C8B-B14F-4D97-AF65-F5344CB8AC3E}">
        <p14:creationId xmlns:p14="http://schemas.microsoft.com/office/powerpoint/2010/main" val="1304767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18"/>
            <a:ext cx="8229600" cy="1143000"/>
          </a:xfrm>
        </p:spPr>
        <p:txBody>
          <a:bodyPr/>
          <a:lstStyle/>
          <a:p>
            <a:r>
              <a:rPr lang="en-US" dirty="0"/>
              <a:t>Sexual Grooming</a:t>
            </a:r>
          </a:p>
        </p:txBody>
      </p:sp>
      <p:sp>
        <p:nvSpPr>
          <p:cNvPr id="3" name="Content Placeholder 2"/>
          <p:cNvSpPr>
            <a:spLocks noGrp="1"/>
          </p:cNvSpPr>
          <p:nvPr>
            <p:ph idx="1"/>
          </p:nvPr>
        </p:nvSpPr>
        <p:spPr>
          <a:xfrm>
            <a:off x="457200" y="1198100"/>
            <a:ext cx="8229600" cy="4525963"/>
          </a:xfrm>
        </p:spPr>
        <p:txBody>
          <a:bodyPr/>
          <a:lstStyle/>
          <a:p>
            <a:pPr marL="0" indent="0">
              <a:buNone/>
            </a:pPr>
            <a:r>
              <a:rPr lang="en-US" dirty="0"/>
              <a:t>Finding a vulnerable student and engaging in inappropriate boundary invasions</a:t>
            </a:r>
          </a:p>
        </p:txBody>
      </p:sp>
      <p:pic>
        <p:nvPicPr>
          <p:cNvPr id="5" name="Picture 4" descr="students+depressed+poor+unhappy+university+universities+s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592" y="2790819"/>
            <a:ext cx="6265875" cy="3714822"/>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32</a:t>
            </a:fld>
            <a:endParaRPr lang="en-US" dirty="0"/>
          </a:p>
        </p:txBody>
      </p:sp>
    </p:spTree>
    <p:extLst>
      <p:ext uri="{BB962C8B-B14F-4D97-AF65-F5344CB8AC3E}">
        <p14:creationId xmlns:p14="http://schemas.microsoft.com/office/powerpoint/2010/main" val="4102246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 Process: Phase 1</a:t>
            </a:r>
          </a:p>
        </p:txBody>
      </p:sp>
      <p:sp>
        <p:nvSpPr>
          <p:cNvPr id="3" name="Content Placeholder 2"/>
          <p:cNvSpPr>
            <a:spLocks noGrp="1"/>
          </p:cNvSpPr>
          <p:nvPr>
            <p:ph sz="half" idx="2"/>
          </p:nvPr>
        </p:nvSpPr>
        <p:spPr>
          <a:xfrm>
            <a:off x="457200" y="2024467"/>
            <a:ext cx="4045053" cy="3951288"/>
          </a:xfrm>
        </p:spPr>
        <p:txBody>
          <a:bodyPr>
            <a:normAutofit/>
          </a:bodyPr>
          <a:lstStyle/>
          <a:p>
            <a:pPr marL="0" indent="0">
              <a:buNone/>
            </a:pPr>
            <a:r>
              <a:rPr lang="en-US" sz="3600" b="1" dirty="0">
                <a:solidFill>
                  <a:srgbClr val="FF0000"/>
                </a:solidFill>
              </a:rPr>
              <a:t>Picking a student</a:t>
            </a:r>
          </a:p>
        </p:txBody>
      </p:sp>
      <p:pic>
        <p:nvPicPr>
          <p:cNvPr id="9" name="Picture 8" descr="artic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138" y="1468962"/>
            <a:ext cx="3602825" cy="4887387"/>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CA90C1E-2951-384A-834D-884BDF461C6B}" type="slidenum">
              <a:rPr lang="en-US" smtClean="0"/>
              <a:t>33</a:t>
            </a:fld>
            <a:endParaRPr lang="en-US" dirty="0"/>
          </a:p>
        </p:txBody>
      </p:sp>
    </p:spTree>
    <p:extLst>
      <p:ext uri="{BB962C8B-B14F-4D97-AF65-F5344CB8AC3E}">
        <p14:creationId xmlns:p14="http://schemas.microsoft.com/office/powerpoint/2010/main" val="1582903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 Process: Phase 2</a:t>
            </a:r>
          </a:p>
        </p:txBody>
      </p:sp>
      <p:sp>
        <p:nvSpPr>
          <p:cNvPr id="3" name="Content Placeholder 2"/>
          <p:cNvSpPr>
            <a:spLocks noGrp="1"/>
          </p:cNvSpPr>
          <p:nvPr>
            <p:ph sz="half" idx="2"/>
          </p:nvPr>
        </p:nvSpPr>
        <p:spPr>
          <a:xfrm>
            <a:off x="596456" y="1789113"/>
            <a:ext cx="3875409" cy="4337050"/>
          </a:xfrm>
        </p:spPr>
        <p:txBody>
          <a:bodyPr/>
          <a:lstStyle/>
          <a:p>
            <a:pPr marL="0" indent="0">
              <a:buNone/>
            </a:pPr>
            <a:endParaRPr lang="en-US" sz="1400" dirty="0"/>
          </a:p>
          <a:p>
            <a:pPr marL="0" indent="0">
              <a:buNone/>
            </a:pPr>
            <a:r>
              <a:rPr lang="en-US" sz="3600" b="1" dirty="0">
                <a:solidFill>
                  <a:srgbClr val="FF0000"/>
                </a:solidFill>
              </a:rPr>
              <a:t>Engaging with a student in student-like behaviors</a:t>
            </a:r>
          </a:p>
          <a:p>
            <a:pPr marL="0" indent="0">
              <a:buNone/>
            </a:pPr>
            <a:endParaRPr lang="en-US" dirty="0"/>
          </a:p>
        </p:txBody>
      </p:sp>
      <p:pic>
        <p:nvPicPr>
          <p:cNvPr id="5" name="Content Placeholder 4" descr="boy.jpg"/>
          <p:cNvPicPr>
            <a:picLocks noGrp="1" noChangeAspect="1"/>
          </p:cNvPicPr>
          <p:nvPr>
            <p:ph sz="quarter" idx="4"/>
          </p:nvPr>
        </p:nvPicPr>
        <p:blipFill>
          <a:blip r:embed="rId3">
            <a:extLst>
              <a:ext uri="{28A0092B-C50C-407E-A947-70E740481C1C}">
                <a14:useLocalDpi xmlns:a14="http://schemas.microsoft.com/office/drawing/2010/main" val="0"/>
              </a:ext>
            </a:extLst>
          </a:blip>
          <a:srcRect l="23749" r="23749"/>
          <a:stretch>
            <a:fillRect/>
          </a:stretch>
        </p:blipFill>
        <p:spPr>
          <a:xfrm>
            <a:off x="4645025" y="1635161"/>
            <a:ext cx="4041775" cy="4337050"/>
          </a:xfr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5CA90C1E-2951-384A-834D-884BDF461C6B}" type="slidenum">
              <a:rPr lang="en-US" smtClean="0"/>
              <a:t>34</a:t>
            </a:fld>
            <a:endParaRPr lang="en-US" dirty="0"/>
          </a:p>
        </p:txBody>
      </p:sp>
    </p:spTree>
    <p:extLst>
      <p:ext uri="{BB962C8B-B14F-4D97-AF65-F5344CB8AC3E}">
        <p14:creationId xmlns:p14="http://schemas.microsoft.com/office/powerpoint/2010/main" val="434013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 Process: Phase 3</a:t>
            </a:r>
          </a:p>
        </p:txBody>
      </p:sp>
      <p:sp>
        <p:nvSpPr>
          <p:cNvPr id="3" name="Content Placeholder 2"/>
          <p:cNvSpPr>
            <a:spLocks noGrp="1"/>
          </p:cNvSpPr>
          <p:nvPr>
            <p:ph sz="half" idx="2"/>
          </p:nvPr>
        </p:nvSpPr>
        <p:spPr>
          <a:xfrm>
            <a:off x="846578" y="2174875"/>
            <a:ext cx="3848080" cy="3951288"/>
          </a:xfrm>
        </p:spPr>
        <p:txBody>
          <a:bodyPr>
            <a:normAutofit/>
          </a:bodyPr>
          <a:lstStyle/>
          <a:p>
            <a:pPr marL="0" indent="0">
              <a:buNone/>
            </a:pPr>
            <a:endParaRPr lang="en-US" sz="2000" dirty="0"/>
          </a:p>
          <a:p>
            <a:pPr marL="0" indent="0">
              <a:buNone/>
            </a:pPr>
            <a:r>
              <a:rPr lang="en-US" sz="3600" b="1" dirty="0">
                <a:solidFill>
                  <a:srgbClr val="FF0000"/>
                </a:solidFill>
              </a:rPr>
              <a:t>Desensitizing the student to touch</a:t>
            </a:r>
          </a:p>
        </p:txBody>
      </p:sp>
      <p:pic>
        <p:nvPicPr>
          <p:cNvPr id="5" name="Content Placeholder 4" descr="hand on girl.jpg"/>
          <p:cNvPicPr>
            <a:picLocks noGrp="1" noChangeAspect="1"/>
          </p:cNvPicPr>
          <p:nvPr>
            <p:ph sz="quarter" idx="4"/>
          </p:nvPr>
        </p:nvPicPr>
        <p:blipFill>
          <a:blip r:embed="rId3">
            <a:extLst>
              <a:ext uri="{28A0092B-C50C-407E-A947-70E740481C1C}">
                <a14:useLocalDpi xmlns:a14="http://schemas.microsoft.com/office/drawing/2010/main" val="0"/>
              </a:ext>
            </a:extLst>
          </a:blip>
          <a:srcRect l="1941" r="1941"/>
          <a:stretch>
            <a:fillRect/>
          </a:stretch>
        </p:blipFill>
        <p:spPr>
          <a:xfrm>
            <a:off x="4521494" y="1886215"/>
            <a:ext cx="3982763" cy="3951288"/>
          </a:xfr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5CA90C1E-2951-384A-834D-884BDF461C6B}" type="slidenum">
              <a:rPr lang="en-US" smtClean="0"/>
              <a:t>35</a:t>
            </a:fld>
            <a:endParaRPr lang="en-US" dirty="0"/>
          </a:p>
        </p:txBody>
      </p:sp>
    </p:spTree>
    <p:extLst>
      <p:ext uri="{BB962C8B-B14F-4D97-AF65-F5344CB8AC3E}">
        <p14:creationId xmlns:p14="http://schemas.microsoft.com/office/powerpoint/2010/main" val="387285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 Process: Phase 4</a:t>
            </a:r>
          </a:p>
        </p:txBody>
      </p:sp>
      <p:sp>
        <p:nvSpPr>
          <p:cNvPr id="3" name="Content Placeholder 2"/>
          <p:cNvSpPr>
            <a:spLocks noGrp="1"/>
          </p:cNvSpPr>
          <p:nvPr>
            <p:ph sz="half" idx="2"/>
          </p:nvPr>
        </p:nvSpPr>
        <p:spPr>
          <a:xfrm>
            <a:off x="457199" y="1828159"/>
            <a:ext cx="4352901" cy="4164308"/>
          </a:xfrm>
        </p:spPr>
        <p:txBody>
          <a:bodyPr>
            <a:normAutofit/>
          </a:bodyPr>
          <a:lstStyle/>
          <a:p>
            <a:pPr marL="0" indent="0">
              <a:buNone/>
            </a:pPr>
            <a:endParaRPr lang="en-US" sz="1600" b="1" dirty="0">
              <a:solidFill>
                <a:srgbClr val="FF0000"/>
              </a:solidFill>
            </a:endParaRPr>
          </a:p>
          <a:p>
            <a:pPr marL="0" indent="0">
              <a:buNone/>
            </a:pPr>
            <a:r>
              <a:rPr lang="en-US" sz="3600" b="1" dirty="0">
                <a:solidFill>
                  <a:srgbClr val="FF0000"/>
                </a:solidFill>
              </a:rPr>
              <a:t>Isolating the student</a:t>
            </a:r>
          </a:p>
        </p:txBody>
      </p:sp>
      <p:pic>
        <p:nvPicPr>
          <p:cNvPr id="5" name="Picture 4" descr="Teen-boy-sitting-alone-in-dark-with-back-to-you.jpg"/>
          <p:cNvPicPr>
            <a:picLocks noChangeAspect="1"/>
          </p:cNvPicPr>
          <p:nvPr/>
        </p:nvPicPr>
        <p:blipFill rotWithShape="1">
          <a:blip r:embed="rId3">
            <a:extLst>
              <a:ext uri="{28A0092B-C50C-407E-A947-70E740481C1C}">
                <a14:useLocalDpi xmlns:a14="http://schemas.microsoft.com/office/drawing/2010/main" val="0"/>
              </a:ext>
            </a:extLst>
          </a:blip>
          <a:srcRect l="11823" r="3941"/>
          <a:stretch/>
        </p:blipFill>
        <p:spPr>
          <a:xfrm>
            <a:off x="5040984" y="1924376"/>
            <a:ext cx="3290109" cy="3991115"/>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5CA90C1E-2951-384A-834D-884BDF461C6B}" type="slidenum">
              <a:rPr lang="en-US" smtClean="0"/>
              <a:t>36</a:t>
            </a:fld>
            <a:endParaRPr lang="en-US" dirty="0"/>
          </a:p>
        </p:txBody>
      </p:sp>
    </p:spTree>
    <p:extLst>
      <p:ext uri="{BB962C8B-B14F-4D97-AF65-F5344CB8AC3E}">
        <p14:creationId xmlns:p14="http://schemas.microsoft.com/office/powerpoint/2010/main" val="1974270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 Process: Phase 5</a:t>
            </a:r>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FF0000"/>
                </a:solidFill>
              </a:rPr>
              <a:t>Making the student feel responsible</a:t>
            </a:r>
          </a:p>
        </p:txBody>
      </p:sp>
      <p:pic>
        <p:nvPicPr>
          <p:cNvPr id="6" name="Picture 5" descr="itsyourfaultfing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499" y="2603545"/>
            <a:ext cx="5381333" cy="2921000"/>
          </a:xfrm>
          <a:prstGeom prst="rect">
            <a:avLst/>
          </a:prstGeom>
        </p:spPr>
      </p:pic>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37</a:t>
            </a:fld>
            <a:endParaRPr lang="en-US" dirty="0"/>
          </a:p>
        </p:txBody>
      </p:sp>
    </p:spTree>
    <p:extLst>
      <p:ext uri="{BB962C8B-B14F-4D97-AF65-F5344CB8AC3E}">
        <p14:creationId xmlns:p14="http://schemas.microsoft.com/office/powerpoint/2010/main" val="180975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1135" y="461852"/>
            <a:ext cx="7773122" cy="5664312"/>
          </a:xfrm>
        </p:spPr>
        <p:txBody>
          <a:bodyPr>
            <a:normAutofit/>
          </a:bodyPr>
          <a:lstStyle/>
          <a:p>
            <a:pPr marL="0" indent="0" algn="ctr">
              <a:spcBef>
                <a:spcPts val="0"/>
              </a:spcBef>
              <a:buNone/>
            </a:pPr>
            <a:endParaRPr lang="en-US" sz="2400" b="1" dirty="0"/>
          </a:p>
          <a:p>
            <a:pPr marL="0" indent="0" algn="ctr">
              <a:spcBef>
                <a:spcPts val="0"/>
              </a:spcBef>
              <a:buNone/>
            </a:pPr>
            <a:r>
              <a:rPr lang="en-US" sz="4000" b="1" dirty="0"/>
              <a:t>What are the </a:t>
            </a:r>
            <a:r>
              <a:rPr lang="en-US" sz="4000" b="1" dirty="0">
                <a:solidFill>
                  <a:srgbClr val="000000"/>
                </a:solidFill>
              </a:rPr>
              <a:t>teacher behavior </a:t>
            </a:r>
          </a:p>
          <a:p>
            <a:pPr marL="0" indent="0" algn="ctr">
              <a:spcBef>
                <a:spcPts val="0"/>
              </a:spcBef>
              <a:buNone/>
            </a:pPr>
            <a:r>
              <a:rPr lang="en-US" sz="4000" b="1" dirty="0">
                <a:solidFill>
                  <a:srgbClr val="000000"/>
                </a:solidFill>
              </a:rPr>
              <a:t>expectations </a:t>
            </a:r>
            <a:r>
              <a:rPr lang="en-US" sz="4000" b="1" dirty="0"/>
              <a:t>on your campus?</a:t>
            </a:r>
          </a:p>
          <a:p>
            <a:pPr marL="0" indent="0" algn="ctr">
              <a:spcBef>
                <a:spcPts val="0"/>
              </a:spcBef>
              <a:buNone/>
            </a:pPr>
            <a:endParaRPr lang="en-US" sz="4000" b="1" dirty="0"/>
          </a:p>
          <a:p>
            <a:pPr marL="0" indent="0" algn="ctr">
              <a:spcBef>
                <a:spcPts val="0"/>
              </a:spcBef>
              <a:buNone/>
            </a:pPr>
            <a:r>
              <a:rPr lang="en-US" sz="4000" b="1" dirty="0"/>
              <a:t> </a:t>
            </a:r>
          </a:p>
        </p:txBody>
      </p:sp>
      <p:pic>
        <p:nvPicPr>
          <p:cNvPr id="2" name="Picture 1" descr="pencil_expectation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272" y="2740921"/>
            <a:ext cx="5541235" cy="1492709"/>
          </a:xfrm>
          <a:prstGeom prst="rect">
            <a:avLst/>
          </a:prstGeo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38</a:t>
            </a:fld>
            <a:endParaRPr lang="en-US" dirty="0"/>
          </a:p>
        </p:txBody>
      </p:sp>
    </p:spTree>
    <p:extLst>
      <p:ext uri="{BB962C8B-B14F-4D97-AF65-F5344CB8AC3E}">
        <p14:creationId xmlns:p14="http://schemas.microsoft.com/office/powerpoint/2010/main" val="652263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Maintaining Professional Boundaries</a:t>
            </a:r>
          </a:p>
        </p:txBody>
      </p:sp>
      <p:pic>
        <p:nvPicPr>
          <p:cNvPr id="4" name="Content Placeholder 3" descr="Create a Relationship.jpg"/>
          <p:cNvPicPr>
            <a:picLocks noGrp="1" noChangeAspect="1"/>
          </p:cNvPicPr>
          <p:nvPr>
            <p:ph idx="1"/>
          </p:nvPr>
        </p:nvPicPr>
        <p:blipFill>
          <a:blip r:embed="rId3">
            <a:extLst>
              <a:ext uri="{28A0092B-C50C-407E-A947-70E740481C1C}">
                <a14:useLocalDpi xmlns:a14="http://schemas.microsoft.com/office/drawing/2010/main" val="0"/>
              </a:ext>
            </a:extLst>
          </a:blip>
          <a:srcRect l="2577" r="2577"/>
          <a:stretch>
            <a:fillRect/>
          </a:stretch>
        </p:blipFill>
        <p:spPr>
          <a:xfrm>
            <a:off x="1253174" y="1788135"/>
            <a:ext cx="6650183" cy="3826944"/>
          </a:xfr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CA90C1E-2951-384A-834D-884BDF461C6B}" type="slidenum">
              <a:rPr lang="en-US" smtClean="0"/>
              <a:t>39</a:t>
            </a:fld>
            <a:endParaRPr lang="en-US" dirty="0"/>
          </a:p>
        </p:txBody>
      </p:sp>
    </p:spTree>
    <p:extLst>
      <p:ext uri="{BB962C8B-B14F-4D97-AF65-F5344CB8AC3E}">
        <p14:creationId xmlns:p14="http://schemas.microsoft.com/office/powerpoint/2010/main" val="417739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19" y="1335202"/>
            <a:ext cx="4320429" cy="604673"/>
          </a:xfrm>
        </p:spPr>
        <p:txBody>
          <a:bodyPr>
            <a:normAutofit fontScale="90000"/>
          </a:bodyPr>
          <a:lstStyle/>
          <a:p>
            <a:pPr algn="ctr"/>
            <a:r>
              <a:rPr lang="en-US" sz="3200" dirty="0">
                <a:solidFill>
                  <a:srgbClr val="FF0000"/>
                </a:solidFill>
              </a:rPr>
              <a:t> </a:t>
            </a:r>
            <a:r>
              <a:rPr lang="en-US" sz="4000" dirty="0">
                <a:solidFill>
                  <a:srgbClr val="0000D7"/>
                </a:solidFill>
              </a:rPr>
              <a:t>Stimulating Thinking</a:t>
            </a:r>
          </a:p>
        </p:txBody>
      </p:sp>
      <p:sp>
        <p:nvSpPr>
          <p:cNvPr id="3" name="Content Placeholder 2"/>
          <p:cNvSpPr>
            <a:spLocks noGrp="1"/>
          </p:cNvSpPr>
          <p:nvPr>
            <p:ph idx="1"/>
          </p:nvPr>
        </p:nvSpPr>
        <p:spPr>
          <a:xfrm>
            <a:off x="4757194" y="273051"/>
            <a:ext cx="4215500" cy="5417944"/>
          </a:xfrm>
        </p:spPr>
        <p:txBody>
          <a:bodyPr/>
          <a:lstStyle/>
          <a:p>
            <a:pPr marL="0" indent="0">
              <a:buNone/>
            </a:pPr>
            <a:endParaRPr lang="en-US" dirty="0"/>
          </a:p>
          <a:p>
            <a:pPr marL="0" indent="0">
              <a:buNone/>
            </a:pPr>
            <a:endParaRPr lang="en-US" dirty="0"/>
          </a:p>
          <a:p>
            <a:pPr marL="0" indent="0" algn="ctr">
              <a:buNone/>
            </a:pPr>
            <a:endParaRPr lang="en-US" dirty="0"/>
          </a:p>
        </p:txBody>
      </p:sp>
      <p:sp>
        <p:nvSpPr>
          <p:cNvPr id="4" name="Text Placeholder 3"/>
          <p:cNvSpPr>
            <a:spLocks noGrp="1"/>
          </p:cNvSpPr>
          <p:nvPr>
            <p:ph type="body" sz="half" idx="2"/>
          </p:nvPr>
        </p:nvSpPr>
        <p:spPr>
          <a:xfrm>
            <a:off x="631278" y="2026380"/>
            <a:ext cx="4414515" cy="4346594"/>
          </a:xfrm>
        </p:spPr>
        <p:txBody>
          <a:bodyPr>
            <a:normAutofit/>
          </a:bodyPr>
          <a:lstStyle/>
          <a:p>
            <a:r>
              <a:rPr lang="en-US" sz="3200" dirty="0"/>
              <a:t>How does the educator/student relationship evolve appropriately to impact student learning?</a:t>
            </a:r>
          </a:p>
          <a:p>
            <a:r>
              <a:rPr lang="en-US" sz="2800" dirty="0"/>
              <a:t> </a:t>
            </a:r>
          </a:p>
        </p:txBody>
      </p:sp>
      <p:pic>
        <p:nvPicPr>
          <p:cNvPr id="5" name="Content Placeholder 3" descr="Essential Questions.png"/>
          <p:cNvPicPr>
            <a:picLocks noChangeAspect="1"/>
          </p:cNvPicPr>
          <p:nvPr/>
        </p:nvPicPr>
        <p:blipFill rotWithShape="1">
          <a:blip r:embed="rId3" cstate="print">
            <a:extLst>
              <a:ext uri="{28A0092B-C50C-407E-A947-70E740481C1C}">
                <a14:useLocalDpi xmlns:a14="http://schemas.microsoft.com/office/drawing/2010/main"/>
              </a:ext>
            </a:extLst>
          </a:blip>
          <a:srcRect t="-4314" b="-691"/>
          <a:stretch/>
        </p:blipFill>
        <p:spPr>
          <a:xfrm>
            <a:off x="5057184" y="1175745"/>
            <a:ext cx="3427832" cy="3327298"/>
          </a:xfrm>
          <a:prstGeom prst="rect">
            <a:avLst/>
          </a:prstGeom>
        </p:spPr>
      </p:pic>
      <p:sp>
        <p:nvSpPr>
          <p:cNvPr id="10" name="Rectangle 9"/>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5CA90C1E-2951-384A-834D-884BDF461C6B}" type="slidenum">
              <a:rPr lang="en-US" smtClean="0"/>
              <a:t>4</a:t>
            </a:fld>
            <a:endParaRPr lang="en-US" dirty="0"/>
          </a:p>
        </p:txBody>
      </p:sp>
    </p:spTree>
    <p:extLst>
      <p:ext uri="{BB962C8B-B14F-4D97-AF65-F5344CB8AC3E}">
        <p14:creationId xmlns:p14="http://schemas.microsoft.com/office/powerpoint/2010/main" val="880861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0"/>
            <a:ext cx="8229600" cy="1143000"/>
          </a:xfrm>
        </p:spPr>
        <p:txBody>
          <a:bodyPr>
            <a:normAutofit fontScale="90000"/>
          </a:bodyPr>
          <a:lstStyle/>
          <a:p>
            <a:r>
              <a:rPr lang="en-US" dirty="0"/>
              <a:t>Maintaining Professional Boundaries</a:t>
            </a:r>
          </a:p>
        </p:txBody>
      </p:sp>
      <p:sp>
        <p:nvSpPr>
          <p:cNvPr id="3" name="Content Placeholder 2"/>
          <p:cNvSpPr>
            <a:spLocks noGrp="1"/>
          </p:cNvSpPr>
          <p:nvPr>
            <p:ph idx="1"/>
          </p:nvPr>
        </p:nvSpPr>
        <p:spPr>
          <a:xfrm>
            <a:off x="495680" y="1388516"/>
            <a:ext cx="8229600" cy="4525963"/>
          </a:xfrm>
        </p:spPr>
        <p:txBody>
          <a:bodyPr/>
          <a:lstStyle/>
          <a:p>
            <a:pPr marL="0" indent="0">
              <a:buNone/>
            </a:pPr>
            <a:r>
              <a:rPr lang="en-US" dirty="0"/>
              <a:t>Professional boundaries can be maintained by making them </a:t>
            </a:r>
            <a:r>
              <a:rPr lang="en-US" b="1" dirty="0">
                <a:solidFill>
                  <a:srgbClr val="FF0000"/>
                </a:solidFill>
              </a:rPr>
              <a:t>transparent</a:t>
            </a:r>
            <a:r>
              <a:rPr lang="en-US" b="1" dirty="0"/>
              <a:t>,</a:t>
            </a:r>
            <a:r>
              <a:rPr lang="en-US" dirty="0"/>
              <a:t> </a:t>
            </a:r>
            <a:r>
              <a:rPr lang="en-US" b="1" dirty="0">
                <a:solidFill>
                  <a:srgbClr val="FF0000"/>
                </a:solidFill>
              </a:rPr>
              <a:t>approved</a:t>
            </a:r>
            <a:r>
              <a:rPr lang="en-US" b="1" dirty="0">
                <a:solidFill>
                  <a:srgbClr val="000000"/>
                </a:solidFill>
              </a:rPr>
              <a:t>,</a:t>
            </a:r>
            <a:r>
              <a:rPr lang="en-US" dirty="0"/>
              <a:t> and </a:t>
            </a:r>
            <a:r>
              <a:rPr lang="en-US" b="1" dirty="0">
                <a:solidFill>
                  <a:srgbClr val="FF0000"/>
                </a:solidFill>
              </a:rPr>
              <a:t>timely</a:t>
            </a:r>
            <a:r>
              <a:rPr lang="en-US" b="1" dirty="0">
                <a:solidFill>
                  <a:srgbClr val="000000"/>
                </a:solidFill>
              </a:rPr>
              <a:t>.</a:t>
            </a:r>
            <a:r>
              <a:rPr lang="en-US" dirty="0"/>
              <a:t> </a:t>
            </a:r>
          </a:p>
        </p:txBody>
      </p:sp>
      <p:pic>
        <p:nvPicPr>
          <p:cNvPr id="4" name="Picture 3" descr="Do Not Cro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367" y="3153304"/>
            <a:ext cx="4752379" cy="3203045"/>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40</a:t>
            </a:fld>
            <a:endParaRPr lang="en-US" dirty="0"/>
          </a:p>
        </p:txBody>
      </p:sp>
    </p:spTree>
    <p:extLst>
      <p:ext uri="{BB962C8B-B14F-4D97-AF65-F5344CB8AC3E}">
        <p14:creationId xmlns:p14="http://schemas.microsoft.com/office/powerpoint/2010/main" val="1392784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8" y="178418"/>
            <a:ext cx="8822352" cy="1143000"/>
          </a:xfrm>
        </p:spPr>
        <p:txBody>
          <a:bodyPr>
            <a:noAutofit/>
          </a:bodyPr>
          <a:lstStyle/>
          <a:p>
            <a:r>
              <a:rPr lang="en-US" sz="4000" dirty="0"/>
              <a:t>Maintaining Professional Boundaries</a:t>
            </a:r>
            <a:endParaRPr lang="en-US" sz="4000" dirty="0">
              <a:solidFill>
                <a:srgbClr val="0000FF"/>
              </a:solidFill>
            </a:endParaRPr>
          </a:p>
        </p:txBody>
      </p:sp>
      <p:sp>
        <p:nvSpPr>
          <p:cNvPr id="3" name="Slide Number Placeholder 2"/>
          <p:cNvSpPr>
            <a:spLocks noGrp="1"/>
          </p:cNvSpPr>
          <p:nvPr>
            <p:ph type="sldNum" sz="quarter" idx="12"/>
          </p:nvPr>
        </p:nvSpPr>
        <p:spPr/>
        <p:txBody>
          <a:bodyPr/>
          <a:lstStyle/>
          <a:p>
            <a:fld id="{5CA90C1E-2951-384A-834D-884BDF461C6B}" type="slidenum">
              <a:rPr lang="en-US" smtClean="0"/>
              <a:t>41</a:t>
            </a:fld>
            <a:endParaRPr lang="en-US" dirty="0"/>
          </a:p>
        </p:txBody>
      </p:sp>
      <p:pic>
        <p:nvPicPr>
          <p:cNvPr id="9" name="Picture 8" descr="teachers_el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5440361"/>
          </a:xfrm>
          <a:prstGeom prst="rect">
            <a:avLst/>
          </a:prstGeo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054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81" y="140942"/>
            <a:ext cx="8688680" cy="1143000"/>
          </a:xfrm>
        </p:spPr>
        <p:txBody>
          <a:bodyPr>
            <a:noAutofit/>
          </a:bodyPr>
          <a:lstStyle/>
          <a:p>
            <a:r>
              <a:rPr lang="en-US" sz="4000" dirty="0"/>
              <a:t>Maintaining Professional Boundaries</a:t>
            </a:r>
          </a:p>
        </p:txBody>
      </p:sp>
      <p:sp>
        <p:nvSpPr>
          <p:cNvPr id="3" name="Content Placeholder 2"/>
          <p:cNvSpPr>
            <a:spLocks noGrp="1"/>
          </p:cNvSpPr>
          <p:nvPr>
            <p:ph idx="1"/>
          </p:nvPr>
        </p:nvSpPr>
        <p:spPr>
          <a:xfrm>
            <a:off x="365567" y="1316096"/>
            <a:ext cx="8435014" cy="4525963"/>
          </a:xfrm>
        </p:spPr>
        <p:txBody>
          <a:bodyPr/>
          <a:lstStyle/>
          <a:p>
            <a:pPr marL="0" indent="0">
              <a:buNone/>
            </a:pPr>
            <a:r>
              <a:rPr lang="en-US" b="1" dirty="0"/>
              <a:t>Build a supportive relationship by being a teacher and not a friend. </a:t>
            </a:r>
          </a:p>
          <a:p>
            <a:pPr marL="0" indent="0">
              <a:buNone/>
            </a:pPr>
            <a:endParaRPr lang="en-US" sz="1800" b="1" dirty="0"/>
          </a:p>
          <a:p>
            <a:pPr marL="0" indent="0">
              <a:buNone/>
            </a:pPr>
            <a:r>
              <a:rPr lang="en-US" b="1" dirty="0"/>
              <a:t>We </a:t>
            </a:r>
            <a:r>
              <a:rPr lang="en-US" b="1" dirty="0">
                <a:solidFill>
                  <a:srgbClr val="FF0000"/>
                </a:solidFill>
              </a:rPr>
              <a:t>listen</a:t>
            </a:r>
            <a:r>
              <a:rPr lang="en-US" b="1" dirty="0">
                <a:solidFill>
                  <a:srgbClr val="000000"/>
                </a:solidFill>
              </a:rPr>
              <a:t>,</a:t>
            </a:r>
            <a:r>
              <a:rPr lang="en-US" b="1" dirty="0">
                <a:solidFill>
                  <a:srgbClr val="FF0000"/>
                </a:solidFill>
              </a:rPr>
              <a:t> </a:t>
            </a:r>
            <a:r>
              <a:rPr lang="en-US" b="1" dirty="0">
                <a:solidFill>
                  <a:srgbClr val="0000FF"/>
                </a:solidFill>
              </a:rPr>
              <a:t>guide</a:t>
            </a:r>
            <a:r>
              <a:rPr lang="en-US" b="1" dirty="0"/>
              <a:t>, </a:t>
            </a:r>
            <a:r>
              <a:rPr lang="en-US" b="1" dirty="0">
                <a:solidFill>
                  <a:srgbClr val="FF0000"/>
                </a:solidFill>
              </a:rPr>
              <a:t>praise</a:t>
            </a:r>
            <a:r>
              <a:rPr lang="en-US" b="1" dirty="0"/>
              <a:t>, </a:t>
            </a:r>
            <a:r>
              <a:rPr lang="en-US" b="1" dirty="0">
                <a:solidFill>
                  <a:srgbClr val="0000FF"/>
                </a:solidFill>
              </a:rPr>
              <a:t>correct</a:t>
            </a:r>
            <a:r>
              <a:rPr lang="en-US" b="1" dirty="0"/>
              <a:t>, </a:t>
            </a:r>
            <a:r>
              <a:rPr lang="en-US" b="1" dirty="0">
                <a:solidFill>
                  <a:srgbClr val="FF0000"/>
                </a:solidFill>
              </a:rPr>
              <a:t>respect</a:t>
            </a:r>
            <a:r>
              <a:rPr lang="en-US" b="1" dirty="0"/>
              <a:t>, </a:t>
            </a:r>
            <a:r>
              <a:rPr lang="en-US" b="1" dirty="0">
                <a:solidFill>
                  <a:srgbClr val="0000FF"/>
                </a:solidFill>
              </a:rPr>
              <a:t>honor</a:t>
            </a:r>
            <a:r>
              <a:rPr lang="en-US" b="1" dirty="0"/>
              <a:t>, </a:t>
            </a:r>
            <a:r>
              <a:rPr lang="en-US" b="1" dirty="0">
                <a:solidFill>
                  <a:srgbClr val="FF0000"/>
                </a:solidFill>
              </a:rPr>
              <a:t>discipline</a:t>
            </a:r>
            <a:r>
              <a:rPr lang="en-US" b="1" dirty="0"/>
              <a:t>, and </a:t>
            </a:r>
            <a:r>
              <a:rPr lang="en-US" b="1" dirty="0">
                <a:solidFill>
                  <a:srgbClr val="0000FF"/>
                </a:solidFill>
              </a:rPr>
              <a:t>TEACH</a:t>
            </a:r>
            <a:r>
              <a:rPr lang="en-US" b="1" dirty="0"/>
              <a:t> effectively. </a:t>
            </a:r>
          </a:p>
          <a:p>
            <a:pPr marL="0" indent="0">
              <a:buNone/>
            </a:pPr>
            <a:endParaRPr lang="en-US" sz="2800" dirty="0"/>
          </a:p>
        </p:txBody>
      </p:sp>
      <p:pic>
        <p:nvPicPr>
          <p:cNvPr id="7" name="Picture 6" descr="statecollege_3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21" y="4004862"/>
            <a:ext cx="6766026" cy="2097784"/>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42</a:t>
            </a:fld>
            <a:endParaRPr lang="en-US" dirty="0"/>
          </a:p>
        </p:txBody>
      </p:sp>
    </p:spTree>
    <p:extLst>
      <p:ext uri="{BB962C8B-B14F-4D97-AF65-F5344CB8AC3E}">
        <p14:creationId xmlns:p14="http://schemas.microsoft.com/office/powerpoint/2010/main" val="305830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18"/>
            <a:ext cx="8229600" cy="1143000"/>
          </a:xfrm>
        </p:spPr>
        <p:txBody>
          <a:bodyPr>
            <a:normAutofit/>
          </a:bodyPr>
          <a:lstStyle/>
          <a:p>
            <a:r>
              <a:rPr lang="en-US" dirty="0"/>
              <a:t> Guideline Expectations  </a:t>
            </a:r>
          </a:p>
        </p:txBody>
      </p:sp>
      <p:sp>
        <p:nvSpPr>
          <p:cNvPr id="3" name="Content Placeholder 2"/>
          <p:cNvSpPr>
            <a:spLocks noGrp="1"/>
          </p:cNvSpPr>
          <p:nvPr>
            <p:ph idx="1"/>
          </p:nvPr>
        </p:nvSpPr>
        <p:spPr>
          <a:xfrm>
            <a:off x="457200" y="1217906"/>
            <a:ext cx="8229600" cy="5109391"/>
          </a:xfrm>
        </p:spPr>
        <p:txBody>
          <a:bodyPr>
            <a:normAutofit/>
          </a:bodyPr>
          <a:lstStyle/>
          <a:p>
            <a:pPr marL="0" indent="0">
              <a:buNone/>
            </a:pPr>
            <a:r>
              <a:rPr lang="en-US" b="1" dirty="0">
                <a:solidFill>
                  <a:srgbClr val="FF0000"/>
                </a:solidFill>
              </a:rPr>
              <a:t>Don’t</a:t>
            </a:r>
            <a:r>
              <a:rPr lang="en-US" dirty="0"/>
              <a:t> have one-on-one meetings behind closed doors or personal social media exchanges.</a:t>
            </a:r>
          </a:p>
          <a:p>
            <a:pPr marL="0" indent="0">
              <a:buNone/>
            </a:pPr>
            <a:endParaRPr lang="en-US" sz="1800" dirty="0"/>
          </a:p>
          <a:p>
            <a:pPr marL="0" indent="0">
              <a:buNone/>
            </a:pPr>
            <a:r>
              <a:rPr lang="en-US" b="1" dirty="0">
                <a:solidFill>
                  <a:srgbClr val="FF0000"/>
                </a:solidFill>
              </a:rPr>
              <a:t>Do</a:t>
            </a:r>
            <a:r>
              <a:rPr lang="en-US" dirty="0"/>
              <a:t> listen, praise, and guide your students. </a:t>
            </a:r>
          </a:p>
          <a:p>
            <a:pPr marL="0" indent="0">
              <a:buNone/>
            </a:pPr>
            <a:r>
              <a:rPr lang="en-US" dirty="0"/>
              <a:t>                                            </a:t>
            </a:r>
          </a:p>
          <a:p>
            <a:pPr marL="0" indent="0">
              <a:buNone/>
            </a:pPr>
            <a:r>
              <a:rPr lang="en-US" sz="1600" dirty="0"/>
              <a:t>                                                                                                                                         </a:t>
            </a:r>
            <a:endParaRPr lang="en-US" dirty="0"/>
          </a:p>
        </p:txBody>
      </p:sp>
      <p:pic>
        <p:nvPicPr>
          <p:cNvPr id="7" name="Picture 6" descr="boundaries 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262" y="3307108"/>
            <a:ext cx="3433474" cy="2828150"/>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43</a:t>
            </a:fld>
            <a:endParaRPr lang="en-US" dirty="0"/>
          </a:p>
        </p:txBody>
      </p:sp>
    </p:spTree>
    <p:extLst>
      <p:ext uri="{BB962C8B-B14F-4D97-AF65-F5344CB8AC3E}">
        <p14:creationId xmlns:p14="http://schemas.microsoft.com/office/powerpoint/2010/main" val="3896171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28"/>
            <a:ext cx="8229600" cy="1143000"/>
          </a:xfrm>
        </p:spPr>
        <p:txBody>
          <a:bodyPr>
            <a:normAutofit/>
          </a:bodyPr>
          <a:lstStyle/>
          <a:p>
            <a:r>
              <a:rPr lang="en-US" dirty="0"/>
              <a:t> Guideline Expectations</a:t>
            </a:r>
          </a:p>
        </p:txBody>
      </p:sp>
      <p:sp>
        <p:nvSpPr>
          <p:cNvPr id="3" name="Content Placeholder 2"/>
          <p:cNvSpPr>
            <a:spLocks noGrp="1"/>
          </p:cNvSpPr>
          <p:nvPr>
            <p:ph idx="1"/>
          </p:nvPr>
        </p:nvSpPr>
        <p:spPr>
          <a:xfrm>
            <a:off x="457200" y="1216152"/>
            <a:ext cx="8229600" cy="5111496"/>
          </a:xfrm>
        </p:spPr>
        <p:txBody>
          <a:bodyPr>
            <a:normAutofit/>
          </a:bodyPr>
          <a:lstStyle/>
          <a:p>
            <a:pPr marL="0" indent="0">
              <a:buNone/>
            </a:pPr>
            <a:r>
              <a:rPr lang="en-US" b="1" dirty="0">
                <a:solidFill>
                  <a:srgbClr val="FF0000"/>
                </a:solidFill>
              </a:rPr>
              <a:t>Don</a:t>
            </a:r>
            <a:r>
              <a:rPr lang="fr-FR" b="1" dirty="0">
                <a:solidFill>
                  <a:srgbClr val="FF0000"/>
                </a:solidFill>
              </a:rPr>
              <a:t>’</a:t>
            </a:r>
            <a:r>
              <a:rPr lang="en-US" b="1" dirty="0">
                <a:solidFill>
                  <a:srgbClr val="FF0000"/>
                </a:solidFill>
              </a:rPr>
              <a:t>t</a:t>
            </a:r>
            <a:r>
              <a:rPr lang="en-US" dirty="0"/>
              <a:t> have meetings with your students away from school, and don’t exchange personal gifts.</a:t>
            </a:r>
          </a:p>
          <a:p>
            <a:pPr marL="0" indent="0">
              <a:buNone/>
            </a:pPr>
            <a:endParaRPr lang="en-US" sz="1800" dirty="0"/>
          </a:p>
          <a:p>
            <a:pPr marL="0" indent="0">
              <a:buNone/>
            </a:pPr>
            <a:r>
              <a:rPr lang="en-US" b="1" dirty="0">
                <a:solidFill>
                  <a:srgbClr val="FF0000"/>
                </a:solidFill>
              </a:rPr>
              <a:t>Do</a:t>
            </a:r>
            <a:r>
              <a:rPr lang="en-US" dirty="0"/>
              <a:t> respect, discipline, and honor your students. </a:t>
            </a:r>
          </a:p>
          <a:p>
            <a:pPr marL="0" indent="0">
              <a:buNone/>
            </a:pPr>
            <a:endParaRPr lang="en-US" sz="3800" dirty="0">
              <a:solidFill>
                <a:srgbClr val="FF0000"/>
              </a:solidFill>
            </a:endParaRPr>
          </a:p>
          <a:p>
            <a:endParaRPr lang="en-US" dirty="0"/>
          </a:p>
          <a:p>
            <a:pPr marL="0" indent="0">
              <a:buNone/>
            </a:pPr>
            <a:r>
              <a:rPr lang="en-US" dirty="0"/>
              <a:t>	</a:t>
            </a:r>
            <a:r>
              <a:rPr lang="en-US" sz="1700" dirty="0"/>
              <a:t>								</a:t>
            </a:r>
          </a:p>
          <a:p>
            <a:pPr marL="0" indent="0">
              <a:buNone/>
            </a:pPr>
            <a:r>
              <a:rPr lang="en-US" sz="1700" dirty="0"/>
              <a:t>							</a:t>
            </a:r>
          </a:p>
          <a:p>
            <a:pPr marL="0" indent="0">
              <a:buNone/>
            </a:pPr>
            <a:r>
              <a:rPr lang="en-US" sz="1700" dirty="0"/>
              <a:t>						</a:t>
            </a:r>
            <a:endParaRPr lang="en-US" sz="1500" dirty="0"/>
          </a:p>
          <a:p>
            <a:pPr marL="0" indent="0">
              <a:buNone/>
            </a:pPr>
            <a:r>
              <a:rPr lang="en-US" sz="1500" dirty="0"/>
              <a:t>                                                                                                                                                </a:t>
            </a:r>
          </a:p>
          <a:p>
            <a:pPr marL="0" indent="0">
              <a:buNone/>
            </a:pPr>
            <a:endParaRPr lang="en-US" dirty="0"/>
          </a:p>
          <a:p>
            <a:endParaRPr lang="en-US" dirty="0"/>
          </a:p>
        </p:txBody>
      </p:sp>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boundaries 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262" y="3307108"/>
            <a:ext cx="3433474" cy="2828150"/>
          </a:xfrm>
          <a:prstGeom prst="rect">
            <a:avLst/>
          </a:prstGeom>
        </p:spPr>
      </p:pic>
      <p:sp>
        <p:nvSpPr>
          <p:cNvPr id="5" name="Slide Number Placeholder 4"/>
          <p:cNvSpPr>
            <a:spLocks noGrp="1"/>
          </p:cNvSpPr>
          <p:nvPr>
            <p:ph type="sldNum" sz="quarter" idx="12"/>
          </p:nvPr>
        </p:nvSpPr>
        <p:spPr/>
        <p:txBody>
          <a:bodyPr/>
          <a:lstStyle/>
          <a:p>
            <a:fld id="{5CA90C1E-2951-384A-834D-884BDF461C6B}" type="slidenum">
              <a:rPr lang="en-US" smtClean="0"/>
              <a:t>44</a:t>
            </a:fld>
            <a:endParaRPr lang="en-US" dirty="0"/>
          </a:p>
        </p:txBody>
      </p:sp>
    </p:spTree>
    <p:extLst>
      <p:ext uri="{BB962C8B-B14F-4D97-AF65-F5344CB8AC3E}">
        <p14:creationId xmlns:p14="http://schemas.microsoft.com/office/powerpoint/2010/main" val="3287156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28"/>
            <a:ext cx="8229600" cy="1143000"/>
          </a:xfrm>
        </p:spPr>
        <p:txBody>
          <a:bodyPr>
            <a:normAutofit/>
          </a:bodyPr>
          <a:lstStyle/>
          <a:p>
            <a:r>
              <a:rPr lang="en-US" dirty="0"/>
              <a:t> Guideline Expectations</a:t>
            </a:r>
          </a:p>
        </p:txBody>
      </p:sp>
      <p:sp>
        <p:nvSpPr>
          <p:cNvPr id="3" name="Content Placeholder 2"/>
          <p:cNvSpPr>
            <a:spLocks noGrp="1"/>
          </p:cNvSpPr>
          <p:nvPr>
            <p:ph idx="1"/>
          </p:nvPr>
        </p:nvSpPr>
        <p:spPr>
          <a:xfrm>
            <a:off x="457199" y="1216152"/>
            <a:ext cx="8229600" cy="5111496"/>
          </a:xfrm>
        </p:spPr>
        <p:txBody>
          <a:bodyPr>
            <a:normAutofit/>
          </a:bodyPr>
          <a:lstStyle/>
          <a:p>
            <a:pPr marL="0" indent="0">
              <a:buNone/>
            </a:pPr>
            <a:r>
              <a:rPr lang="en-US" b="1" dirty="0">
                <a:solidFill>
                  <a:srgbClr val="FF0000"/>
                </a:solidFill>
              </a:rPr>
              <a:t>Don</a:t>
            </a:r>
            <a:r>
              <a:rPr lang="fr-FR" b="1" dirty="0">
                <a:solidFill>
                  <a:srgbClr val="FF0000"/>
                </a:solidFill>
              </a:rPr>
              <a:t>’</a:t>
            </a:r>
            <a:r>
              <a:rPr lang="en-US" b="1" dirty="0">
                <a:solidFill>
                  <a:srgbClr val="FF0000"/>
                </a:solidFill>
              </a:rPr>
              <a:t>t</a:t>
            </a:r>
            <a:r>
              <a:rPr lang="en-US" dirty="0"/>
              <a:t> have physical contact with your students.</a:t>
            </a:r>
          </a:p>
          <a:p>
            <a:pPr marL="0" indent="0">
              <a:buNone/>
            </a:pPr>
            <a:endParaRPr lang="en-US" sz="1800" dirty="0"/>
          </a:p>
          <a:p>
            <a:pPr marL="0" indent="0">
              <a:buNone/>
            </a:pPr>
            <a:r>
              <a:rPr lang="en-US" b="1" dirty="0">
                <a:solidFill>
                  <a:srgbClr val="FF0000"/>
                </a:solidFill>
              </a:rPr>
              <a:t>Do</a:t>
            </a:r>
            <a:r>
              <a:rPr lang="en-US" dirty="0"/>
              <a:t> correct and teach your students.</a:t>
            </a:r>
          </a:p>
          <a:p>
            <a:pPr marL="0" indent="0">
              <a:buNone/>
            </a:pPr>
            <a:endParaRPr lang="en-US" sz="1800" dirty="0"/>
          </a:p>
          <a:p>
            <a:pPr marL="0" indent="0">
              <a:buNone/>
            </a:pPr>
            <a:endParaRPr lang="en-US" sz="1900" dirty="0"/>
          </a:p>
          <a:p>
            <a:pPr marL="0" indent="0">
              <a:buNone/>
            </a:pPr>
            <a:r>
              <a:rPr lang="en-US" sz="1700" dirty="0"/>
              <a:t>							</a:t>
            </a:r>
          </a:p>
          <a:p>
            <a:pPr marL="0" indent="0">
              <a:buNone/>
            </a:pPr>
            <a:r>
              <a:rPr lang="en-US" sz="1700" dirty="0"/>
              <a:t>						</a:t>
            </a:r>
            <a:endParaRPr lang="en-US" sz="1500" dirty="0"/>
          </a:p>
          <a:p>
            <a:pPr marL="0" indent="0">
              <a:buNone/>
            </a:pPr>
            <a:r>
              <a:rPr lang="en-US" sz="1500" dirty="0"/>
              <a:t>                                                                                                                                                </a:t>
            </a:r>
          </a:p>
          <a:p>
            <a:pPr marL="0" indent="0">
              <a:buNone/>
            </a:pPr>
            <a:endParaRPr lang="en-US" dirty="0"/>
          </a:p>
          <a:p>
            <a:endParaRPr lang="en-US" dirty="0"/>
          </a:p>
        </p:txBody>
      </p:sp>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oundaries 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262" y="3029574"/>
            <a:ext cx="3433474" cy="2828150"/>
          </a:xfrm>
          <a:prstGeom prst="rect">
            <a:avLst/>
          </a:prstGeom>
        </p:spPr>
      </p:pic>
      <p:sp>
        <p:nvSpPr>
          <p:cNvPr id="5" name="Slide Number Placeholder 4"/>
          <p:cNvSpPr>
            <a:spLocks noGrp="1"/>
          </p:cNvSpPr>
          <p:nvPr>
            <p:ph type="sldNum" sz="quarter" idx="12"/>
          </p:nvPr>
        </p:nvSpPr>
        <p:spPr/>
        <p:txBody>
          <a:bodyPr/>
          <a:lstStyle/>
          <a:p>
            <a:fld id="{5CA90C1E-2951-384A-834D-884BDF461C6B}" type="slidenum">
              <a:rPr lang="en-US" smtClean="0"/>
              <a:t>45</a:t>
            </a:fld>
            <a:endParaRPr lang="en-US" dirty="0"/>
          </a:p>
        </p:txBody>
      </p:sp>
    </p:spTree>
    <p:extLst>
      <p:ext uri="{BB962C8B-B14F-4D97-AF65-F5344CB8AC3E}">
        <p14:creationId xmlns:p14="http://schemas.microsoft.com/office/powerpoint/2010/main" val="3848626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formance-task.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2413" cy="6858000"/>
          </a:xfrm>
          <a:prstGeom prst="rect">
            <a:avLst/>
          </a:prstGeo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46</a:t>
            </a:fld>
            <a:endParaRPr lang="en-US" dirty="0"/>
          </a:p>
        </p:txBody>
      </p:sp>
    </p:spTree>
    <p:extLst>
      <p:ext uri="{BB962C8B-B14F-4D97-AF65-F5344CB8AC3E}">
        <p14:creationId xmlns:p14="http://schemas.microsoft.com/office/powerpoint/2010/main" val="3454978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flect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2863"/>
            <a:ext cx="9142413" cy="6815137"/>
          </a:xfrm>
          <a:prstGeom prst="rect">
            <a:avLst/>
          </a:prstGeo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47</a:t>
            </a:fld>
            <a:endParaRPr lang="en-US" dirty="0"/>
          </a:p>
        </p:txBody>
      </p:sp>
    </p:spTree>
    <p:extLst>
      <p:ext uri="{BB962C8B-B14F-4D97-AF65-F5344CB8AC3E}">
        <p14:creationId xmlns:p14="http://schemas.microsoft.com/office/powerpoint/2010/main" val="2920148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6" name="Picture 5" descr="Puzzle-Assessmen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0887" y="211150"/>
            <a:ext cx="6142226" cy="5764496"/>
          </a:xfrm>
          <a:prstGeom prst="rect">
            <a:avLst/>
          </a:prstGeom>
        </p:spPr>
      </p:pic>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48</a:t>
            </a:fld>
            <a:endParaRPr lang="en-US" dirty="0"/>
          </a:p>
        </p:txBody>
      </p:sp>
    </p:spTree>
    <p:extLst>
      <p:ext uri="{BB962C8B-B14F-4D97-AF65-F5344CB8AC3E}">
        <p14:creationId xmlns:p14="http://schemas.microsoft.com/office/powerpoint/2010/main" val="1556878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s chalkboar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219825"/>
          </a:xfrm>
          <a:prstGeom prst="rect">
            <a:avLst/>
          </a:prstGeom>
        </p:spPr>
      </p:pic>
      <p:sp>
        <p:nvSpPr>
          <p:cNvPr id="4" name="Rectangle 3"/>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CA90C1E-2951-384A-834D-884BDF461C6B}" type="slidenum">
              <a:rPr lang="en-US" smtClean="0"/>
              <a:t>49</a:t>
            </a:fld>
            <a:endParaRPr lang="en-US" dirty="0"/>
          </a:p>
        </p:txBody>
      </p:sp>
    </p:spTree>
    <p:extLst>
      <p:ext uri="{BB962C8B-B14F-4D97-AF65-F5344CB8AC3E}">
        <p14:creationId xmlns:p14="http://schemas.microsoft.com/office/powerpoint/2010/main" val="30089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ightbulb_obj.jpg"/>
          <p:cNvPicPr>
            <a:picLocks noGrp="1" noChangeAspect="1"/>
          </p:cNvPicPr>
          <p:nvPr>
            <p:ph sz="half" idx="1"/>
          </p:nvPr>
        </p:nvPicPr>
        <p:blipFill>
          <a:blip r:embed="rId3">
            <a:extLst>
              <a:ext uri="{28A0092B-C50C-407E-A947-70E740481C1C}">
                <a14:useLocalDpi xmlns:a14="http://schemas.microsoft.com/office/drawing/2010/main" val="0"/>
              </a:ext>
            </a:extLst>
          </a:blip>
          <a:srcRect l="8034" r="8034"/>
          <a:stretch>
            <a:fillRect/>
          </a:stretch>
        </p:blipFill>
        <p:spPr>
          <a:xfrm>
            <a:off x="260146" y="651926"/>
            <a:ext cx="3141272" cy="5439291"/>
          </a:xfrm>
        </p:spPr>
      </p:pic>
      <p:sp>
        <p:nvSpPr>
          <p:cNvPr id="4" name="Content Placeholder 3"/>
          <p:cNvSpPr>
            <a:spLocks noGrp="1"/>
          </p:cNvSpPr>
          <p:nvPr>
            <p:ph sz="half" idx="2"/>
          </p:nvPr>
        </p:nvSpPr>
        <p:spPr>
          <a:xfrm>
            <a:off x="3303732" y="983969"/>
            <a:ext cx="5652095" cy="5327279"/>
          </a:xfrm>
        </p:spPr>
        <p:txBody>
          <a:bodyPr>
            <a:normAutofit fontScale="92500" lnSpcReduction="10000"/>
          </a:bodyPr>
          <a:lstStyle/>
          <a:p>
            <a:r>
              <a:rPr lang="en-US" dirty="0"/>
              <a:t>develop an understanding of proper and improper educator/student relationships and the life-changing impact they have on a student;</a:t>
            </a:r>
          </a:p>
          <a:p>
            <a:pPr marL="0" indent="0">
              <a:lnSpc>
                <a:spcPct val="60000"/>
              </a:lnSpc>
              <a:buNone/>
            </a:pPr>
            <a:endParaRPr lang="en-US" sz="2200" dirty="0"/>
          </a:p>
          <a:p>
            <a:r>
              <a:rPr lang="en-US" dirty="0">
                <a:solidFill>
                  <a:srgbClr val="000000"/>
                </a:solidFill>
              </a:rPr>
              <a:t>discuss strategies to avoid a boundary violation;</a:t>
            </a:r>
          </a:p>
          <a:p>
            <a:pPr marL="0" indent="0">
              <a:lnSpc>
                <a:spcPct val="50000"/>
              </a:lnSpc>
              <a:buNone/>
            </a:pPr>
            <a:endParaRPr lang="en-US" sz="2200" dirty="0">
              <a:solidFill>
                <a:srgbClr val="000000"/>
              </a:solidFill>
            </a:endParaRPr>
          </a:p>
          <a:p>
            <a:r>
              <a:rPr lang="en-US" dirty="0">
                <a:solidFill>
                  <a:srgbClr val="000000"/>
                </a:solidFill>
              </a:rPr>
              <a:t>know and understand educator/student boundaries; and</a:t>
            </a:r>
          </a:p>
          <a:p>
            <a:pPr marL="0" indent="0">
              <a:lnSpc>
                <a:spcPct val="50000"/>
              </a:lnSpc>
              <a:buNone/>
            </a:pPr>
            <a:endParaRPr lang="en-US" sz="2200" dirty="0">
              <a:solidFill>
                <a:srgbClr val="000000"/>
              </a:solidFill>
            </a:endParaRPr>
          </a:p>
          <a:p>
            <a:r>
              <a:rPr lang="en-US" dirty="0">
                <a:solidFill>
                  <a:srgbClr val="000000"/>
                </a:solidFill>
              </a:rPr>
              <a:t>identify</a:t>
            </a:r>
            <a:r>
              <a:rPr lang="en-US" dirty="0"/>
              <a:t> acceptable and unacceptable behaviors when developing a relationship with a student.</a:t>
            </a:r>
          </a:p>
          <a:p>
            <a:pPr marL="0" indent="0">
              <a:buNone/>
            </a:pPr>
            <a:endParaRPr lang="en-US" sz="2200" dirty="0"/>
          </a:p>
          <a:p>
            <a:pPr marL="0" indent="0">
              <a:buNone/>
            </a:pPr>
            <a:endParaRPr lang="en-US" dirty="0"/>
          </a:p>
          <a:p>
            <a:pPr marL="0" indent="0">
              <a:buNone/>
            </a:pPr>
            <a:endParaRPr lang="en-US" sz="1600" dirty="0"/>
          </a:p>
          <a:p>
            <a:pPr marL="0" indent="0">
              <a:buNone/>
            </a:pPr>
            <a:endParaRPr lang="en-US" dirty="0"/>
          </a:p>
          <a:p>
            <a:pPr marL="0" indent="0">
              <a:buNone/>
            </a:pPr>
            <a:endParaRPr lang="en-US" sz="1600" dirty="0"/>
          </a:p>
          <a:p>
            <a:pPr marL="0" indent="0">
              <a:buNone/>
            </a:pPr>
            <a:endParaRPr lang="en-US" dirty="0"/>
          </a:p>
        </p:txBody>
      </p:sp>
      <p:sp>
        <p:nvSpPr>
          <p:cNvPr id="6" name="TextBox 5"/>
          <p:cNvSpPr txBox="1"/>
          <p:nvPr/>
        </p:nvSpPr>
        <p:spPr>
          <a:xfrm>
            <a:off x="3613631" y="217056"/>
            <a:ext cx="4864383" cy="646331"/>
          </a:xfrm>
          <a:prstGeom prst="rect">
            <a:avLst/>
          </a:prstGeom>
          <a:noFill/>
        </p:spPr>
        <p:txBody>
          <a:bodyPr wrap="square" rtlCol="0">
            <a:spAutoFit/>
          </a:bodyPr>
          <a:lstStyle/>
          <a:p>
            <a:pPr algn="ctr"/>
            <a:r>
              <a:rPr lang="en-US" sz="3600" b="1" dirty="0">
                <a:solidFill>
                  <a:srgbClr val="0100EC"/>
                </a:solidFill>
              </a:rPr>
              <a:t>Participants will </a:t>
            </a:r>
          </a:p>
        </p:txBody>
      </p:sp>
      <p:sp>
        <p:nvSpPr>
          <p:cNvPr id="7" name="Rectangle 6"/>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5</a:t>
            </a:fld>
            <a:endParaRPr lang="en-US" dirty="0"/>
          </a:p>
        </p:txBody>
      </p:sp>
    </p:spTree>
    <p:extLst>
      <p:ext uri="{BB962C8B-B14F-4D97-AF65-F5344CB8AC3E}">
        <p14:creationId xmlns:p14="http://schemas.microsoft.com/office/powerpoint/2010/main" val="41967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0695"/>
          </a:xfrm>
        </p:spPr>
        <p:txBody>
          <a:bodyPr/>
          <a:lstStyle/>
          <a:p>
            <a:r>
              <a:rPr lang="en-US" dirty="0"/>
              <a:t>References</a:t>
            </a:r>
          </a:p>
        </p:txBody>
      </p:sp>
      <p:sp>
        <p:nvSpPr>
          <p:cNvPr id="3" name="Content Placeholder 2"/>
          <p:cNvSpPr>
            <a:spLocks noGrp="1"/>
          </p:cNvSpPr>
          <p:nvPr>
            <p:ph idx="1"/>
          </p:nvPr>
        </p:nvSpPr>
        <p:spPr>
          <a:xfrm>
            <a:off x="233299" y="1346206"/>
            <a:ext cx="8639768" cy="4873620"/>
          </a:xfrm>
        </p:spPr>
        <p:txBody>
          <a:bodyPr>
            <a:normAutofit/>
          </a:bodyPr>
          <a:lstStyle/>
          <a:p>
            <a:endParaRPr lang="en-US" sz="1200" dirty="0"/>
          </a:p>
          <a:p>
            <a:r>
              <a:rPr lang="en-US" sz="1200" dirty="0"/>
              <a:t>Bird, S. (2013). Managing professional boundaries. </a:t>
            </a:r>
            <a:r>
              <a:rPr lang="en-US" sz="1200" i="1" dirty="0"/>
              <a:t>Australian Family Physician </a:t>
            </a:r>
            <a:r>
              <a:rPr lang="en-US" sz="1200" dirty="0"/>
              <a:t>(AFP), 42(9). Retrieved from </a:t>
            </a:r>
            <a:r>
              <a:rPr lang="en-US" sz="1200" dirty="0">
                <a:hlinkClick r:id="rId3"/>
              </a:rPr>
              <a:t>http://www.racgp.org.au/afp/2013/September/managing-professional-boundaries</a:t>
            </a:r>
            <a:endParaRPr lang="en-US" sz="1200" dirty="0"/>
          </a:p>
          <a:p>
            <a:endParaRPr lang="en-US" sz="1200" dirty="0"/>
          </a:p>
          <a:p>
            <a:r>
              <a:rPr lang="en-US" sz="1200" dirty="0" err="1"/>
              <a:t>Blidner</a:t>
            </a:r>
            <a:r>
              <a:rPr lang="en-US" sz="1200" dirty="0"/>
              <a:t>, R. (2015, January). Alabama teachers have sex with students more frequently: study</a:t>
            </a:r>
            <a:r>
              <a:rPr lang="en-US" sz="1200" i="1" dirty="0"/>
              <a:t>.</a:t>
            </a:r>
            <a:r>
              <a:rPr lang="en-US" sz="1200" dirty="0"/>
              <a:t> </a:t>
            </a:r>
            <a:r>
              <a:rPr lang="en-US" sz="1200" i="1" dirty="0"/>
              <a:t>New York Daily News</a:t>
            </a:r>
            <a:r>
              <a:rPr lang="en-US" sz="1200" dirty="0"/>
              <a:t>. Retrieved from </a:t>
            </a:r>
            <a:r>
              <a:rPr lang="en-US" sz="1200" dirty="0">
                <a:hlinkClick r:id="rId4"/>
              </a:rPr>
              <a:t>http://www.nydailynews.com/news/crime/alabama-highest-rate-teacher-student-sex-study-article-1.2078895</a:t>
            </a:r>
            <a:endParaRPr lang="en-US" sz="1200" dirty="0"/>
          </a:p>
          <a:p>
            <a:endParaRPr lang="en-US" sz="1300" dirty="0"/>
          </a:p>
          <a:p>
            <a:r>
              <a:rPr lang="en-US" sz="1200" dirty="0"/>
              <a:t>Campbell A. (2015, January). Alabama has Highest Rate of Teacher-Student Sex Abuse: Study</a:t>
            </a:r>
            <a:r>
              <a:rPr lang="en-US" sz="1200" i="1" dirty="0"/>
              <a:t>. Huffington Post</a:t>
            </a:r>
            <a:r>
              <a:rPr lang="en-US" sz="1200" dirty="0"/>
              <a:t>. Retrieved from </a:t>
            </a:r>
            <a:r>
              <a:rPr lang="en-US" sz="1200" dirty="0">
                <a:hlinkClick r:id="rId5"/>
              </a:rPr>
              <a:t>http://www.huffingtonpost.com/2015/01/15/alabama-highest-rate-teacher-sex_n_6479822.html</a:t>
            </a:r>
            <a:endParaRPr lang="en-US" sz="1200" dirty="0"/>
          </a:p>
          <a:p>
            <a:endParaRPr lang="en-US" sz="1300" dirty="0"/>
          </a:p>
          <a:p>
            <a:r>
              <a:rPr lang="en-US" sz="1300" dirty="0"/>
              <a:t>Chang, J. (2016, May)</a:t>
            </a:r>
            <a:r>
              <a:rPr lang="en-US" sz="1300" i="1" dirty="0"/>
              <a:t>. </a:t>
            </a:r>
            <a:r>
              <a:rPr lang="en-US" sz="1300" dirty="0"/>
              <a:t>Improper teacher-student cases on track to break Texas record</a:t>
            </a:r>
            <a:r>
              <a:rPr lang="en-US" sz="1300" i="1" dirty="0"/>
              <a:t>. Austin American-Statesman</a:t>
            </a:r>
            <a:r>
              <a:rPr lang="en-US" sz="1300" dirty="0"/>
              <a:t>. Retrieved from </a:t>
            </a:r>
            <a:r>
              <a:rPr lang="en-US" sz="1300" dirty="0">
                <a:hlinkClick r:id="rId6"/>
              </a:rPr>
              <a:t>http://</a:t>
            </a:r>
            <a:r>
              <a:rPr lang="en-US" sz="1300" dirty="0" err="1">
                <a:hlinkClick r:id="rId6"/>
              </a:rPr>
              <a:t>www.mystatesman.com</a:t>
            </a:r>
            <a:r>
              <a:rPr lang="en-US" sz="1300" dirty="0">
                <a:hlinkClick r:id="rId6"/>
              </a:rPr>
              <a:t>/news/news/improper-teacher-student-cases-on-track-to-break-t/nrK42/</a:t>
            </a:r>
            <a:endParaRPr lang="en-US" sz="1300" dirty="0"/>
          </a:p>
          <a:p>
            <a:pPr marL="0" indent="0">
              <a:buNone/>
            </a:pPr>
            <a:endParaRPr lang="en-US" sz="1300" dirty="0"/>
          </a:p>
          <a:p>
            <a:r>
              <a:rPr lang="en-US" sz="1300" dirty="0"/>
              <a:t>Cook, R., &amp; Smith, M. (2009). </a:t>
            </a:r>
            <a:r>
              <a:rPr lang="en-US" sz="1300" i="1" dirty="0"/>
              <a:t>Improper Staff/Student Relationships: What You Need to Know About Sexual Grooming. </a:t>
            </a:r>
            <a:r>
              <a:rPr lang="en-US" sz="1300" dirty="0"/>
              <a:t>Property and Casualty for Education. Retrieved from </a:t>
            </a:r>
            <a:r>
              <a:rPr lang="en-US" sz="1300" dirty="0">
                <a:hlinkClick r:id="rId7"/>
              </a:rPr>
              <a:t>http://sdao.com/ref/PACE/improper_staff_student_relationships.pdf</a:t>
            </a:r>
            <a:endParaRPr lang="en-US" sz="1300" dirty="0"/>
          </a:p>
          <a:p>
            <a:endParaRPr lang="en-US" sz="1300" dirty="0"/>
          </a:p>
          <a:p>
            <a:r>
              <a:rPr lang="en-US" sz="1200" dirty="0"/>
              <a:t>Hope, M. (2015, December). Teacher-student sex rampant in Texas: Lawmakers seek solutions</a:t>
            </a:r>
            <a:r>
              <a:rPr lang="en-US" sz="1200" i="1" dirty="0"/>
              <a:t>.</a:t>
            </a:r>
            <a:r>
              <a:rPr lang="en-US" sz="1200" b="1" dirty="0"/>
              <a:t> </a:t>
            </a:r>
            <a:r>
              <a:rPr lang="en-US" sz="1200" i="1" dirty="0"/>
              <a:t>Breitbart Texas Online News</a:t>
            </a:r>
            <a:r>
              <a:rPr lang="en-US" sz="1200" dirty="0"/>
              <a:t>. Retrieved from </a:t>
            </a:r>
            <a:r>
              <a:rPr lang="en-US" sz="1200" dirty="0">
                <a:hlinkClick r:id="rId8"/>
              </a:rPr>
              <a:t>http://www.breitbart.com/texas/2015/12/11/texas-lawmakers-seek-solutions-rampant-teacher-student-sexual-misconduct/</a:t>
            </a:r>
            <a:endParaRPr lang="en-US" sz="1200" dirty="0"/>
          </a:p>
          <a:p>
            <a:pPr marL="0" indent="0">
              <a:buNone/>
            </a:pPr>
            <a:endParaRPr lang="en-US" sz="1300" dirty="0"/>
          </a:p>
          <a:p>
            <a:pPr defTabSz="462229">
              <a:defRPr/>
            </a:pPr>
            <a:endParaRPr lang="en-US" sz="1400" b="1" dirty="0"/>
          </a:p>
          <a:p>
            <a:pPr marL="0" indent="0">
              <a:buNone/>
            </a:pPr>
            <a:endParaRPr lang="en-US" sz="1300" dirty="0"/>
          </a:p>
          <a:p>
            <a:pPr marL="0" indent="0">
              <a:buNone/>
            </a:pPr>
            <a:endParaRPr lang="en-US" sz="1300" dirty="0"/>
          </a:p>
          <a:p>
            <a:pPr marL="0" indent="0">
              <a:buNone/>
            </a:pPr>
            <a:endParaRPr lang="en-US" sz="1300" dirty="0"/>
          </a:p>
          <a:p>
            <a:endParaRPr lang="en-US" sz="1300" dirty="0"/>
          </a:p>
          <a:p>
            <a:endParaRPr lang="en-US" sz="1300" dirty="0"/>
          </a:p>
          <a:p>
            <a:endParaRPr lang="en-US" sz="1300" dirty="0"/>
          </a:p>
          <a:p>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endParaRPr lang="en-US" sz="1300" dirty="0"/>
          </a:p>
          <a:p>
            <a:pPr marL="0" indent="0">
              <a:buNone/>
            </a:pPr>
            <a:endParaRPr lang="en-US" sz="1300" dirty="0"/>
          </a:p>
        </p:txBody>
      </p:sp>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50</a:t>
            </a:fld>
            <a:endParaRPr lang="en-US" dirty="0"/>
          </a:p>
        </p:txBody>
      </p:sp>
    </p:spTree>
    <p:extLst>
      <p:ext uri="{BB962C8B-B14F-4D97-AF65-F5344CB8AC3E}">
        <p14:creationId xmlns:p14="http://schemas.microsoft.com/office/powerpoint/2010/main" val="336115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9650"/>
          </a:xfrm>
        </p:spPr>
        <p:txBody>
          <a:bodyPr/>
          <a:lstStyle/>
          <a:p>
            <a:r>
              <a:rPr lang="en-US" dirty="0"/>
              <a:t>References</a:t>
            </a:r>
          </a:p>
        </p:txBody>
      </p:sp>
      <p:sp>
        <p:nvSpPr>
          <p:cNvPr id="3" name="Content Placeholder 2"/>
          <p:cNvSpPr>
            <a:spLocks noGrp="1"/>
          </p:cNvSpPr>
          <p:nvPr>
            <p:ph idx="1"/>
          </p:nvPr>
        </p:nvSpPr>
        <p:spPr>
          <a:xfrm>
            <a:off x="237744" y="1226990"/>
            <a:ext cx="8229600" cy="4900752"/>
          </a:xfrm>
        </p:spPr>
        <p:txBody>
          <a:bodyPr>
            <a:normAutofit fontScale="92500" lnSpcReduction="10000"/>
          </a:bodyPr>
          <a:lstStyle/>
          <a:p>
            <a:endParaRPr lang="en-US" sz="1400" dirty="0"/>
          </a:p>
          <a:p>
            <a:pPr marL="0" indent="0">
              <a:buNone/>
            </a:pPr>
            <a:endParaRPr lang="en-US" sz="1400" dirty="0"/>
          </a:p>
          <a:p>
            <a:r>
              <a:rPr lang="en-US" sz="1400" dirty="0"/>
              <a:t>Pace, M. (2015, March).  Alabama leads nation in inappropriate student-teacher relationship, study says</a:t>
            </a:r>
            <a:r>
              <a:rPr lang="en-US" sz="1400" i="1" dirty="0"/>
              <a:t>.</a:t>
            </a:r>
            <a:r>
              <a:rPr lang="en-US" sz="1400" dirty="0"/>
              <a:t> </a:t>
            </a:r>
            <a:r>
              <a:rPr lang="en-US" sz="1400" i="1" dirty="0"/>
              <a:t>Montgomery Alabama Online News</a:t>
            </a:r>
            <a:r>
              <a:rPr lang="en-US" sz="1400" dirty="0"/>
              <a:t>. Retrieved from </a:t>
            </a:r>
            <a:r>
              <a:rPr lang="en-US" sz="1400" dirty="0">
                <a:hlinkClick r:id="rId3"/>
              </a:rPr>
              <a:t>http://www.wvtm13.com/article/alabama-leads-nation-in-inappropriate-student-teacher-relationships-study-says/3829898</a:t>
            </a:r>
            <a:endParaRPr lang="en-US" sz="1400" dirty="0"/>
          </a:p>
          <a:p>
            <a:endParaRPr lang="en-US" sz="1400" dirty="0"/>
          </a:p>
          <a:p>
            <a:r>
              <a:rPr lang="en-US" sz="1400" dirty="0"/>
              <a:t>Pennsylvania Professional Standards and Practices Commission. (</a:t>
            </a:r>
            <a:r>
              <a:rPr lang="en-US" sz="1400" dirty="0" err="1"/>
              <a:t>n.d.</a:t>
            </a:r>
            <a:r>
              <a:rPr lang="en-US" sz="1400" dirty="0"/>
              <a:t>). Unit 3: The teacher/student relationship. </a:t>
            </a:r>
            <a:r>
              <a:rPr lang="en-US" sz="1400" i="1" dirty="0"/>
              <a:t>Educator Ethics and Conduct Toolkit. </a:t>
            </a:r>
            <a:r>
              <a:rPr lang="en-US" sz="1400" dirty="0"/>
              <a:t>Retrieved from </a:t>
            </a:r>
            <a:r>
              <a:rPr lang="en-US" sz="1400" dirty="0">
                <a:hlinkClick r:id="rId4"/>
              </a:rPr>
              <a:t>http://www.pspc.education.pa.gov/Promoting-Ethical-Practices-Resources/Ethics-Toolkit/Unit3/Pages/The-Teacher---Student-Relationship.aspx</a:t>
            </a:r>
            <a:endParaRPr lang="en-US" sz="1400" dirty="0"/>
          </a:p>
          <a:p>
            <a:endParaRPr lang="en-US" sz="1400" dirty="0"/>
          </a:p>
          <a:p>
            <a:r>
              <a:rPr lang="en-US" sz="1400" dirty="0"/>
              <a:t>Phillips, D</a:t>
            </a:r>
            <a:r>
              <a:rPr lang="en-US" sz="1400" i="1" dirty="0"/>
              <a:t>. </a:t>
            </a:r>
            <a:r>
              <a:rPr lang="en-US" sz="1400" dirty="0"/>
              <a:t>(2014). </a:t>
            </a:r>
            <a:r>
              <a:rPr lang="en-US" sz="1400" i="1" dirty="0"/>
              <a:t>Inappropriate Relationships Between Educators and Students </a:t>
            </a:r>
            <a:r>
              <a:rPr lang="en-US" sz="1400" dirty="0"/>
              <a:t>[PDF Document]. Retrieved from </a:t>
            </a:r>
            <a:r>
              <a:rPr lang="en-US" sz="1400" dirty="0">
                <a:hlinkClick r:id="rId5"/>
              </a:rPr>
              <a:t>www.taspa.org/mpage/2014sumconfHandouts</a:t>
            </a:r>
            <a:endParaRPr lang="en-US" sz="1400" dirty="0"/>
          </a:p>
          <a:p>
            <a:endParaRPr lang="en-US" sz="1400" dirty="0"/>
          </a:p>
          <a:p>
            <a:r>
              <a:rPr lang="en-US" sz="1400" dirty="0"/>
              <a:t>Rogers, L. (2016, September). Selma teacher charged with sex with 15-year-old student after video surfaces. Alabama on-line news.</a:t>
            </a:r>
            <a:r>
              <a:rPr lang="en-US" sz="1400" i="1" dirty="0"/>
              <a:t> </a:t>
            </a:r>
            <a:r>
              <a:rPr lang="en-US" sz="1400" dirty="0"/>
              <a:t>Retrieved from </a:t>
            </a:r>
            <a:r>
              <a:rPr lang="en-US" sz="1400" dirty="0">
                <a:hlinkClick r:id="rId6"/>
              </a:rPr>
              <a:t>http://www.walb.com/story/33004236/selma-teacher-charged-with-multiple-sex-crimes-involving-student</a:t>
            </a:r>
            <a:endParaRPr lang="en-US" sz="1400" dirty="0"/>
          </a:p>
          <a:p>
            <a:endParaRPr lang="en-US" sz="1400" dirty="0"/>
          </a:p>
          <a:p>
            <a:r>
              <a:rPr lang="en-US" sz="1400" dirty="0" err="1"/>
              <a:t>Steinbuch</a:t>
            </a:r>
            <a:r>
              <a:rPr lang="en-US" sz="1400" dirty="0"/>
              <a:t>, Y. Alabama has a student-teacher sex problem</a:t>
            </a:r>
            <a:r>
              <a:rPr lang="en-US" sz="1400" i="1" dirty="0"/>
              <a:t>. </a:t>
            </a:r>
            <a:r>
              <a:rPr lang="en-US" sz="1400" dirty="0"/>
              <a:t>(2017, June). </a:t>
            </a:r>
            <a:r>
              <a:rPr lang="en-US" sz="1400" i="1" dirty="0"/>
              <a:t>New York Post</a:t>
            </a:r>
            <a:r>
              <a:rPr lang="en-US" sz="1400" dirty="0"/>
              <a:t>. Retrieved from </a:t>
            </a:r>
            <a:r>
              <a:rPr lang="en-US" sz="1400" dirty="0">
                <a:hlinkClick r:id="rId7"/>
              </a:rPr>
              <a:t>http://nypost.com/2017/06/22/alabama-has-a-student-teacher-sex-problem/</a:t>
            </a:r>
            <a:endParaRPr lang="en-US" sz="1400" dirty="0"/>
          </a:p>
          <a:p>
            <a:pPr marL="0" indent="0">
              <a:buNone/>
            </a:pPr>
            <a:endParaRPr lang="en-US" sz="1400" dirty="0"/>
          </a:p>
          <a:p>
            <a:r>
              <a:rPr lang="en-US" sz="1400" dirty="0"/>
              <a:t>Teacher Registration Board, Northern Territory. (2015, September). </a:t>
            </a:r>
            <a:r>
              <a:rPr lang="en-US" sz="1400" i="1" dirty="0"/>
              <a:t>Managing Professional Boundaries</a:t>
            </a:r>
            <a:r>
              <a:rPr lang="en-US" sz="1400" dirty="0"/>
              <a:t>. Retrieved from</a:t>
            </a:r>
            <a:r>
              <a:rPr lang="en-US" sz="1400" i="1" dirty="0"/>
              <a:t> </a:t>
            </a:r>
            <a:r>
              <a:rPr lang="en-US" sz="1400" dirty="0">
                <a:hlinkClick r:id="rId8"/>
              </a:rPr>
              <a:t>http://www.trb.nt.gov.au/__data/assets/pdf_file/0019/40915/Managing-Professional-Boundaries-Guidelines-for-Teachers-.pdf</a:t>
            </a:r>
            <a:endParaRPr lang="en-US" sz="1400" dirty="0"/>
          </a:p>
          <a:p>
            <a:pPr marL="0" indent="0">
              <a:buNone/>
            </a:pPr>
            <a:endParaRPr lang="en-US" sz="1400" dirty="0"/>
          </a:p>
          <a:p>
            <a:pPr marL="0" indent="0">
              <a:buNone/>
            </a:pPr>
            <a:endParaRPr lang="en-US" sz="1300" dirty="0"/>
          </a:p>
          <a:p>
            <a:pPr marL="0" indent="0">
              <a:buNone/>
            </a:pPr>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p:txBody>
      </p:sp>
      <p:sp>
        <p:nvSpPr>
          <p:cNvPr id="5" name="Rectangle 4"/>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51</a:t>
            </a:fld>
            <a:endParaRPr lang="en-US" dirty="0"/>
          </a:p>
        </p:txBody>
      </p:sp>
    </p:spTree>
    <p:extLst>
      <p:ext uri="{BB962C8B-B14F-4D97-AF65-F5344CB8AC3E}">
        <p14:creationId xmlns:p14="http://schemas.microsoft.com/office/powerpoint/2010/main" val="2109687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3BBB9-EA17-4977-8252-D1EC931D20AE}"/>
              </a:ext>
            </a:extLst>
          </p:cNvPr>
          <p:cNvSpPr>
            <a:spLocks noGrp="1"/>
          </p:cNvSpPr>
          <p:nvPr>
            <p:ph type="sldNum" sz="quarter" idx="12"/>
          </p:nvPr>
        </p:nvSpPr>
        <p:spPr/>
        <p:txBody>
          <a:bodyPr/>
          <a:lstStyle/>
          <a:p>
            <a:fld id="{5CA90C1E-2951-384A-834D-884BDF461C6B}" type="slidenum">
              <a:rPr lang="en-US" smtClean="0"/>
              <a:t>52</a:t>
            </a:fld>
            <a:endParaRPr lang="en-US" dirty="0"/>
          </a:p>
        </p:txBody>
      </p:sp>
      <p:pic>
        <p:nvPicPr>
          <p:cNvPr id="4" name="Picture 3">
            <a:extLst>
              <a:ext uri="{FF2B5EF4-FFF2-40B4-BE49-F238E27FC236}">
                <a16:creationId xmlns:a16="http://schemas.microsoft.com/office/drawing/2014/main" id="{ED8D55D3-236A-4BC4-8516-8C79F0577442}"/>
              </a:ext>
            </a:extLst>
          </p:cNvPr>
          <p:cNvPicPr>
            <a:picLocks noChangeAspect="1"/>
          </p:cNvPicPr>
          <p:nvPr/>
        </p:nvPicPr>
        <p:blipFill>
          <a:blip r:embed="rId3"/>
          <a:stretch>
            <a:fillRect/>
          </a:stretch>
        </p:blipFill>
        <p:spPr>
          <a:xfrm>
            <a:off x="0" y="53578"/>
            <a:ext cx="9144000" cy="6750844"/>
          </a:xfrm>
          <a:prstGeom prst="rect">
            <a:avLst/>
          </a:prstGeom>
        </p:spPr>
      </p:pic>
      <p:sp>
        <p:nvSpPr>
          <p:cNvPr id="5" name="TextBox 4">
            <a:extLst>
              <a:ext uri="{FF2B5EF4-FFF2-40B4-BE49-F238E27FC236}">
                <a16:creationId xmlns:a16="http://schemas.microsoft.com/office/drawing/2014/main" id="{92D3297E-00D0-4BD1-BCE4-6EEB4B7AECF1}"/>
              </a:ext>
            </a:extLst>
          </p:cNvPr>
          <p:cNvSpPr txBox="1"/>
          <p:nvPr/>
        </p:nvSpPr>
        <p:spPr>
          <a:xfrm>
            <a:off x="2073728" y="2305615"/>
            <a:ext cx="6046839" cy="2246769"/>
          </a:xfrm>
          <a:prstGeom prst="rect">
            <a:avLst/>
          </a:prstGeom>
          <a:noFill/>
        </p:spPr>
        <p:txBody>
          <a:bodyPr wrap="square" rtlCol="0">
            <a:spAutoFit/>
          </a:bodyPr>
          <a:lstStyle/>
          <a:p>
            <a:pPr algn="ctr"/>
            <a:r>
              <a:rPr lang="en-US" sz="2800" dirty="0"/>
              <a:t>If you have any questions about this presentation, please contact Susan Crowther with the Alabama State Department of Education</a:t>
            </a:r>
          </a:p>
          <a:p>
            <a:pPr algn="ctr"/>
            <a:r>
              <a:rPr lang="en-US" sz="2800" dirty="0"/>
              <a:t>(334) 694-4699</a:t>
            </a:r>
          </a:p>
        </p:txBody>
      </p:sp>
    </p:spTree>
    <p:extLst>
      <p:ext uri="{BB962C8B-B14F-4D97-AF65-F5344CB8AC3E}">
        <p14:creationId xmlns:p14="http://schemas.microsoft.com/office/powerpoint/2010/main" val="249743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16787"/>
          </a:xfrm>
        </p:spPr>
        <p:txBody>
          <a:bodyPr>
            <a:normAutofit/>
          </a:bodyPr>
          <a:lstStyle/>
          <a:p>
            <a:r>
              <a:rPr lang="en-US" dirty="0"/>
              <a:t>In the News</a:t>
            </a:r>
          </a:p>
        </p:txBody>
      </p:sp>
      <p:sp>
        <p:nvSpPr>
          <p:cNvPr id="3" name="Content Placeholder 2"/>
          <p:cNvSpPr>
            <a:spLocks noGrp="1"/>
          </p:cNvSpPr>
          <p:nvPr>
            <p:ph idx="1"/>
          </p:nvPr>
        </p:nvSpPr>
        <p:spPr>
          <a:xfrm>
            <a:off x="457200" y="1291425"/>
            <a:ext cx="8483600" cy="4852298"/>
          </a:xfrm>
        </p:spPr>
        <p:txBody>
          <a:bodyPr>
            <a:normAutofit fontScale="25000" lnSpcReduction="20000"/>
          </a:bodyPr>
          <a:lstStyle/>
          <a:p>
            <a:pPr marL="0" indent="0">
              <a:buNone/>
            </a:pPr>
            <a:r>
              <a:rPr lang="en-US" sz="12800" dirty="0"/>
              <a:t>Cases of improper relationships between teachers and students are on the rise nationwide</a:t>
            </a:r>
            <a:r>
              <a:rPr lang="en-US" sz="11200" dirty="0"/>
              <a:t>. </a:t>
            </a:r>
            <a:endParaRPr lang="en-US" sz="9600" dirty="0"/>
          </a:p>
          <a:p>
            <a:pPr marL="0" indent="0">
              <a:buNone/>
            </a:pPr>
            <a:r>
              <a:rPr lang="en-US" sz="9600" dirty="0"/>
              <a:t>			</a:t>
            </a:r>
          </a:p>
          <a:p>
            <a:pPr marL="0" indent="0" algn="ctr">
              <a:buNone/>
            </a:pPr>
            <a:endParaRPr lang="en-US" sz="5900" dirty="0"/>
          </a:p>
          <a:p>
            <a:pPr marL="0" indent="0">
              <a:buNone/>
            </a:pPr>
            <a:r>
              <a:rPr lang="en-US" sz="5900" dirty="0"/>
              <a:t>                                                                                    </a:t>
            </a:r>
          </a:p>
          <a:p>
            <a:pPr marL="0" indent="0">
              <a:buNone/>
            </a:pPr>
            <a:endParaRPr lang="en-US" sz="4000" dirty="0"/>
          </a:p>
          <a:p>
            <a:pPr marL="0" indent="0">
              <a:buNone/>
            </a:pPr>
            <a:endParaRPr lang="en-US" sz="4000" dirty="0"/>
          </a:p>
          <a:p>
            <a:pPr marL="0" indent="0">
              <a:buNone/>
            </a:pPr>
            <a:r>
              <a:rPr lang="en-US" sz="4000" dirty="0"/>
              <a:t>             </a:t>
            </a:r>
          </a:p>
          <a:p>
            <a:pPr marL="0" indent="0">
              <a:buNone/>
            </a:pPr>
            <a:r>
              <a:rPr lang="en-US" sz="4000" dirty="0"/>
              <a:t>			             </a:t>
            </a:r>
          </a:p>
          <a:p>
            <a:pPr marL="0" indent="0">
              <a:buNone/>
            </a:pPr>
            <a:endParaRPr lang="en-US" sz="4000" dirty="0"/>
          </a:p>
          <a:p>
            <a:pPr marL="0" indent="0">
              <a:buNone/>
            </a:pPr>
            <a:endParaRPr lang="en-US" sz="4000" dirty="0"/>
          </a:p>
          <a:p>
            <a:pPr marL="0" indent="0">
              <a:buNone/>
            </a:pPr>
            <a:r>
              <a:rPr lang="en-US" sz="4000" dirty="0"/>
              <a:t>								</a:t>
            </a:r>
            <a:r>
              <a:rPr lang="en-US" sz="6400" dirty="0"/>
              <a:t>									</a:t>
            </a:r>
            <a:endParaRPr lang="en-US" sz="4000" dirty="0"/>
          </a:p>
          <a:p>
            <a:pPr marL="0" indent="0">
              <a:buNone/>
            </a:pPr>
            <a:endParaRPr lang="en-US" sz="4000" dirty="0"/>
          </a:p>
          <a:p>
            <a:pPr marL="0" indent="0">
              <a:buNone/>
            </a:pPr>
            <a:endParaRPr lang="en-US" sz="6400" dirty="0"/>
          </a:p>
          <a:p>
            <a:pPr marL="0" indent="0">
              <a:buNone/>
            </a:pPr>
            <a:r>
              <a:rPr lang="en-US" sz="6400" dirty="0"/>
              <a:t>								</a:t>
            </a:r>
          </a:p>
        </p:txBody>
      </p:sp>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CA90C1E-2951-384A-834D-884BDF461C6B}" type="slidenum">
              <a:rPr lang="en-US" smtClean="0"/>
              <a:t>6</a:t>
            </a:fld>
            <a:endParaRPr lang="en-US" dirty="0"/>
          </a:p>
        </p:txBody>
      </p:sp>
      <p:pic>
        <p:nvPicPr>
          <p:cNvPr id="7" name="Picture 6">
            <a:extLst>
              <a:ext uri="{FF2B5EF4-FFF2-40B4-BE49-F238E27FC236}">
                <a16:creationId xmlns:a16="http://schemas.microsoft.com/office/drawing/2014/main" id="{BEC2836B-1833-48EB-975F-6A470007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76" y="3026577"/>
            <a:ext cx="5371246" cy="3105252"/>
          </a:xfrm>
          <a:prstGeom prst="rect">
            <a:avLst/>
          </a:prstGeom>
        </p:spPr>
      </p:pic>
    </p:spTree>
    <p:extLst>
      <p:ext uri="{BB962C8B-B14F-4D97-AF65-F5344CB8AC3E}">
        <p14:creationId xmlns:p14="http://schemas.microsoft.com/office/powerpoint/2010/main" val="180703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0558" y="2475071"/>
            <a:ext cx="8223681" cy="2093261"/>
          </a:xfrm>
        </p:spPr>
        <p:txBody>
          <a:bodyPr>
            <a:normAutofit/>
          </a:bodyPr>
          <a:lstStyle/>
          <a:p>
            <a:pPr marL="0" indent="0" algn="ctr">
              <a:buNone/>
            </a:pPr>
            <a:r>
              <a:rPr lang="en-US" sz="3600" b="1" dirty="0"/>
              <a:t>Alabama has One of the Highest Rates of Inappropriate Teacher-Student Sexual Relationships.</a:t>
            </a:r>
            <a:endParaRPr lang="en-US" sz="3600" b="1" i="1" dirty="0"/>
          </a:p>
          <a:p>
            <a:pPr marL="0" indent="0">
              <a:buNone/>
            </a:pPr>
            <a:endParaRPr lang="en-US" dirty="0"/>
          </a:p>
        </p:txBody>
      </p:sp>
      <p:pic>
        <p:nvPicPr>
          <p:cNvPr id="5" name="Picture 4" descr="Breaking New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064"/>
            <a:ext cx="9144000" cy="974811"/>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7</a:t>
            </a:fld>
            <a:endParaRPr lang="en-US" dirty="0"/>
          </a:p>
        </p:txBody>
      </p:sp>
    </p:spTree>
    <p:extLst>
      <p:ext uri="{BB962C8B-B14F-4D97-AF65-F5344CB8AC3E}">
        <p14:creationId xmlns:p14="http://schemas.microsoft.com/office/powerpoint/2010/main" val="318004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5974" y="2436812"/>
            <a:ext cx="8568127" cy="2329151"/>
          </a:xfrm>
        </p:spPr>
        <p:txBody>
          <a:bodyPr>
            <a:noAutofit/>
          </a:bodyPr>
          <a:lstStyle/>
          <a:p>
            <a:pPr marL="0" indent="0" algn="ctr">
              <a:spcBef>
                <a:spcPts val="0"/>
              </a:spcBef>
              <a:buNone/>
            </a:pPr>
            <a:r>
              <a:rPr lang="en-US" sz="3600" b="1" dirty="0"/>
              <a:t>Since Alabama criminalized teacher-student sexual relationships, incidents of this crime went from 11 cases annually to 45 cases in 2017.</a:t>
            </a:r>
          </a:p>
        </p:txBody>
      </p:sp>
      <p:pic>
        <p:nvPicPr>
          <p:cNvPr id="5" name="Picture 4" descr="Breaking New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064"/>
            <a:ext cx="9144000" cy="974811"/>
          </a:xfrm>
          <a:prstGeom prst="rect">
            <a:avLst/>
          </a:prstGeom>
        </p:spPr>
      </p:pic>
      <p:sp>
        <p:nvSpPr>
          <p:cNvPr id="2" name="TextBox 1"/>
          <p:cNvSpPr txBox="1"/>
          <p:nvPr/>
        </p:nvSpPr>
        <p:spPr>
          <a:xfrm>
            <a:off x="10184828" y="3386376"/>
            <a:ext cx="184666" cy="369332"/>
          </a:xfrm>
          <a:prstGeom prst="rect">
            <a:avLst/>
          </a:prstGeom>
          <a:noFill/>
        </p:spPr>
        <p:txBody>
          <a:bodyPr wrap="none" rtlCol="0">
            <a:spAutoFit/>
          </a:bodyPr>
          <a:lstStyle/>
          <a:p>
            <a:endParaRPr lang="en-US" dirty="0"/>
          </a:p>
        </p:txBody>
      </p:sp>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CA90C1E-2951-384A-834D-884BDF461C6B}" type="slidenum">
              <a:rPr lang="en-US" smtClean="0"/>
              <a:t>8</a:t>
            </a:fld>
            <a:endParaRPr lang="en-US" dirty="0"/>
          </a:p>
        </p:txBody>
      </p:sp>
    </p:spTree>
    <p:extLst>
      <p:ext uri="{BB962C8B-B14F-4D97-AF65-F5344CB8AC3E}">
        <p14:creationId xmlns:p14="http://schemas.microsoft.com/office/powerpoint/2010/main" val="307940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1397" y="1939637"/>
            <a:ext cx="8229600" cy="3158836"/>
          </a:xfrm>
        </p:spPr>
        <p:txBody>
          <a:bodyPr>
            <a:normAutofit/>
          </a:bodyPr>
          <a:lstStyle/>
          <a:p>
            <a:pPr marL="0" indent="0" algn="ctr">
              <a:buNone/>
            </a:pPr>
            <a:r>
              <a:rPr lang="en-US" sz="3600" b="1" dirty="0"/>
              <a:t>“Alabama has a Student-Teacher Sex Problem”  (New York Post, June 2017). </a:t>
            </a:r>
          </a:p>
          <a:p>
            <a:pPr marL="0" indent="0" algn="ctr">
              <a:buNone/>
            </a:pPr>
            <a:r>
              <a:rPr lang="en-US" sz="3600" b="1" dirty="0"/>
              <a:t>Alabama also does a better job of reporting these incidents than many states.</a:t>
            </a:r>
          </a:p>
          <a:p>
            <a:pPr marL="0" indent="0">
              <a:buNone/>
            </a:pPr>
            <a:endParaRPr lang="en-US" dirty="0"/>
          </a:p>
          <a:p>
            <a:endParaRPr lang="en-US" dirty="0"/>
          </a:p>
        </p:txBody>
      </p:sp>
      <p:pic>
        <p:nvPicPr>
          <p:cNvPr id="5" name="Picture 4" descr="Breaking New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064"/>
            <a:ext cx="9144000" cy="974811"/>
          </a:xfrm>
          <a:prstGeom prst="rect">
            <a:avLst/>
          </a:prstGeom>
        </p:spPr>
      </p:pic>
      <p:sp>
        <p:nvSpPr>
          <p:cNvPr id="6" name="Rectangle 5"/>
          <p:cNvSpPr/>
          <p:nvPr/>
        </p:nvSpPr>
        <p:spPr>
          <a:xfrm>
            <a:off x="0" y="6102646"/>
            <a:ext cx="9143999" cy="755354"/>
          </a:xfrm>
          <a:prstGeom prst="rect">
            <a:avLst/>
          </a:prstGeom>
          <a:solidFill>
            <a:srgbClr val="172C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CA90C1E-2951-384A-834D-884BDF461C6B}" type="slidenum">
              <a:rPr lang="en-US" smtClean="0"/>
              <a:t>9</a:t>
            </a:fld>
            <a:endParaRPr lang="en-US" dirty="0"/>
          </a:p>
        </p:txBody>
      </p:sp>
    </p:spTree>
    <p:extLst>
      <p:ext uri="{BB962C8B-B14F-4D97-AF65-F5344CB8AC3E}">
        <p14:creationId xmlns:p14="http://schemas.microsoft.com/office/powerpoint/2010/main" val="2188197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3c92d8-798b-4f7c-bf01-0cf3c8a04019">
      <Value>104</Value>
    </TaxCatchAll>
    <IconOverlay xmlns="http://schemas.microsoft.com/sharepoint/v4" xsi:nil="true"/>
    <Sort_x0020_Order xmlns="ee3c92d8-798b-4f7c-bf01-0cf3c8a04019" xsi:nil="true"/>
    <Link_x0020_URL xmlns="ee3c92d8-798b-4f7c-bf01-0cf3c8a04019">
      <Url xsi:nil="true"/>
      <Description xsi:nil="true"/>
    </Link_x0020_URL>
    <Picture_x0020_URL xmlns="ee3c92d8-798b-4f7c-bf01-0cf3c8a04019">
      <Url xsi:nil="true"/>
      <Description xsi:nil="true"/>
    </Picture_x0020_URL>
    <Tab_x0020_Name xmlns="ee3c92d8-798b-4f7c-bf01-0cf3c8a04019">
      <Value>Educator Ethics</Value>
    </Tab_x0020_Name>
    <CategoryDescription xmlns="http://schemas.microsoft.com/sharepoint.v3">PowerPoint - Teacher-Student Boundaries</CategoryDescription>
    <PublishingExpirationDate xmlns="http://schemas.microsoft.com/sharepoint/v3" xsi:nil="true"/>
    <PublishingStartDate xmlns="http://schemas.microsoft.com/sharepoint/v3">2019-07-15T19:44:31+00:00</PublishingStartDate>
    <j44bc59c909d4726b5cca50271c7d35a xmlns="e56a7402-3d8d-470f-a891-e5ddc1af191b">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3acecaf3-68d0-4cef-bd8f-35a57d50a845</TermId>
        </TermInfo>
      </Terms>
    </j44bc59c909d4726b5cca50271c7d35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tandard Document" ma:contentTypeID="0x0101008EB7B805B024AC41AA3AFCA99F5210860073E8561C0C7E2B4B81F180C55913BCFF" ma:contentTypeVersion="9" ma:contentTypeDescription="" ma:contentTypeScope="" ma:versionID="4793afb06d0ffd385150453f253dac33">
  <xsd:schema xmlns:xsd="http://www.w3.org/2001/XMLSchema" xmlns:xs="http://www.w3.org/2001/XMLSchema" xmlns:p="http://schemas.microsoft.com/office/2006/metadata/properties" xmlns:ns1="http://schemas.microsoft.com/sharepoint/v3" xmlns:ns2="http://schemas.microsoft.com/sharepoint.v3" xmlns:ns3="ee3c92d8-798b-4f7c-bf01-0cf3c8a04019" xmlns:ns4="e56a7402-3d8d-470f-a891-e5ddc1af191b" xmlns:ns5="http://schemas.microsoft.com/sharepoint/v4" targetNamespace="http://schemas.microsoft.com/office/2006/metadata/properties" ma:root="true" ma:fieldsID="a7de11edaeda189095601225a6ccb2c0" ns1:_="" ns2:_="" ns3:_="" ns4:_="" ns5:_="">
    <xsd:import namespace="http://schemas.microsoft.com/sharepoint/v3"/>
    <xsd:import namespace="http://schemas.microsoft.com/sharepoint.v3"/>
    <xsd:import namespace="ee3c92d8-798b-4f7c-bf01-0cf3c8a04019"/>
    <xsd:import namespace="e56a7402-3d8d-470f-a891-e5ddc1af191b"/>
    <xsd:import namespace="http://schemas.microsoft.com/sharepoint/v4"/>
    <xsd:element name="properties">
      <xsd:complexType>
        <xsd:sequence>
          <xsd:element name="documentManagement">
            <xsd:complexType>
              <xsd:all>
                <xsd:element ref="ns2:CategoryDescription"/>
                <xsd:element ref="ns3:Link_x0020_URL" minOccurs="0"/>
                <xsd:element ref="ns3:Picture_x0020_URL" minOccurs="0"/>
                <xsd:element ref="ns3:Tab_x0020_Name" minOccurs="0"/>
                <xsd:element ref="ns3:Sort_x0020_Order" minOccurs="0"/>
                <xsd:element ref="ns1:PublishingStartDate" minOccurs="0"/>
                <xsd:element ref="ns1:PublishingExpirationDate" minOccurs="0"/>
                <xsd:element ref="ns3:TaxCatchAll" minOccurs="0"/>
                <xsd:element ref="ns3:TaxCatchAllLabel" minOccurs="0"/>
                <xsd:element ref="ns4:j44bc59c909d4726b5cca50271c7d35a"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Date Published"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Date Expired"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3c92d8-798b-4f7c-bf01-0cf3c8a04019" elementFormDefault="qualified">
    <xsd:import namespace="http://schemas.microsoft.com/office/2006/documentManagement/types"/>
    <xsd:import namespace="http://schemas.microsoft.com/office/infopath/2007/PartnerControls"/>
    <xsd:element name="Link_x0020_URL" ma:index="9" nillable="true" ma:displayName="Link URL" ma:format="Hyperlink" ma:internalName="Link_x0020_URL">
      <xsd:complexType>
        <xsd:complexContent>
          <xsd:extension base="dms:URL">
            <xsd:sequence>
              <xsd:element name="Url" type="dms:ValidUrl" minOccurs="0" nillable="true"/>
              <xsd:element name="Description" type="xsd:string" nillable="true"/>
            </xsd:sequence>
          </xsd:extension>
        </xsd:complexContent>
      </xsd:complexType>
    </xsd:element>
    <xsd:element name="Picture_x0020_URL" ma:index="10" nillable="true" ma:displayName="Picture URL" ma:format="Image" ma:internalName="Picture_x0020_URL">
      <xsd:complexType>
        <xsd:complexContent>
          <xsd:extension base="dms:URL">
            <xsd:sequence>
              <xsd:element name="Url" type="dms:ValidUrl" minOccurs="0" nillable="true"/>
              <xsd:element name="Description" type="xsd:string" nillable="true"/>
            </xsd:sequence>
          </xsd:extension>
        </xsd:complexContent>
      </xsd:complexType>
    </xsd:element>
    <xsd:element name="Tab_x0020_Name" ma:index="11" nillable="true" ma:displayName="Tab Name" ma:internalName="Tab_x0020_Name">
      <xsd:complexType>
        <xsd:complexContent>
          <xsd:extension base="dms:MultiChoice">
            <xsd:sequence>
              <xsd:element name="Value" maxOccurs="unbounded" minOccurs="0" nillable="true">
                <xsd:simpleType>
                  <xsd:restriction base="dms:Choice">
                    <xsd:enumeration value="Legal"/>
                    <xsd:enumeration value="Legislative"/>
                    <xsd:enumeration value="Educator Ethics"/>
                  </xsd:restriction>
                </xsd:simpleType>
              </xsd:element>
            </xsd:sequence>
          </xsd:extension>
        </xsd:complexContent>
      </xsd:complexType>
    </xsd:element>
    <xsd:element name="Sort_x0020_Order" ma:index="12" nillable="true" ma:displayName="Sort Order" ma:decimals="0" ma:internalName="Sort_x0020_Order">
      <xsd:simpleType>
        <xsd:restriction base="dms:Number"/>
      </xsd:simpleType>
    </xsd:element>
    <xsd:element name="TaxCatchAll" ma:index="15" nillable="true" ma:displayName="Taxonomy Catch All Column" ma:description="" ma:hidden="true" ma:list="{9fb25de4-053f-45cb-94a8-244ba9ce633c}" ma:internalName="TaxCatchAll" ma:showField="CatchAllData" ma:web="ee3c92d8-798b-4f7c-bf01-0cf3c8a04019">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9fb25de4-053f-45cb-94a8-244ba9ce633c}" ma:internalName="TaxCatchAllLabel" ma:readOnly="true" ma:showField="CatchAllDataLabel" ma:web="ee3c92d8-798b-4f7c-bf01-0cf3c8a040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6a7402-3d8d-470f-a891-e5ddc1af191b" elementFormDefault="qualified">
    <xsd:import namespace="http://schemas.microsoft.com/office/2006/documentManagement/types"/>
    <xsd:import namespace="http://schemas.microsoft.com/office/infopath/2007/PartnerControls"/>
    <xsd:element name="j44bc59c909d4726b5cca50271c7d35a" ma:index="18" nillable="true" ma:taxonomy="true" ma:internalName="j44bc59c909d4726b5cca50271c7d35a" ma:taxonomyFieldName="DocumentType" ma:displayName="DocumentType" ma:default="" ma:fieldId="{344bc59c-909d-4726-b5cc-a50271c7d35a}" ma:sspId="f337521f-d963-4b1c-888b-d95bece81517" ma:termSetId="c34721fe-d24b-40b5-8d96-960f907758f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38F80-CAAD-4BBD-A0DF-619E40CD188C}">
  <ds:schemaRefs>
    <ds:schemaRef ds:uri="http://schemas.microsoft.com/sharepoint/v3"/>
    <ds:schemaRef ds:uri="http://schemas.microsoft.com/office/infopath/2007/PartnerControls"/>
    <ds:schemaRef ds:uri="http://purl.org/dc/terms/"/>
    <ds:schemaRef ds:uri="http://purl.org/dc/dcmitype/"/>
    <ds:schemaRef ds:uri="e56a7402-3d8d-470f-a891-e5ddc1af191b"/>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sharepoint/v4"/>
    <ds:schemaRef ds:uri="ee3c92d8-798b-4f7c-bf01-0cf3c8a04019"/>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F4E683B-4358-401C-9B81-6D0EE1A4CDE2}">
  <ds:schemaRefs>
    <ds:schemaRef ds:uri="http://schemas.microsoft.com/sharepoint/v3/contenttype/forms"/>
  </ds:schemaRefs>
</ds:datastoreItem>
</file>

<file path=customXml/itemProps3.xml><?xml version="1.0" encoding="utf-8"?>
<ds:datastoreItem xmlns:ds="http://schemas.openxmlformats.org/officeDocument/2006/customXml" ds:itemID="{86950EDC-DD62-4658-9574-29F750162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ee3c92d8-798b-4f7c-bf01-0cf3c8a04019"/>
    <ds:schemaRef ds:uri="e56a7402-3d8d-470f-a891-e5ddc1af191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23521</TotalTime>
  <Words>6682</Words>
  <Application>Microsoft Office PowerPoint</Application>
  <PresentationFormat>On-screen Show (4:3)</PresentationFormat>
  <Paragraphs>934</Paragraphs>
  <Slides>52</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Lucida Grande</vt:lpstr>
      <vt:lpstr>Office Theme</vt:lpstr>
      <vt:lpstr>ALABAMA STATE DEPARTMENT OF EDUCATION </vt:lpstr>
      <vt:lpstr>Professional Conduct and Boundaries for Alabama Schools </vt:lpstr>
      <vt:lpstr>PowerPoint Presentation</vt:lpstr>
      <vt:lpstr> Stimulating Thinking</vt:lpstr>
      <vt:lpstr>PowerPoint Presentation</vt:lpstr>
      <vt:lpstr>In the News</vt:lpstr>
      <vt:lpstr>PowerPoint Presentation</vt:lpstr>
      <vt:lpstr>PowerPoint Presentation</vt:lpstr>
      <vt:lpstr>PowerPoint Presentation</vt:lpstr>
      <vt:lpstr>PowerPoint Presentation</vt:lpstr>
      <vt:lpstr> Do you have a Social Media Account?</vt:lpstr>
      <vt:lpstr>PowerPoint Presentation</vt:lpstr>
      <vt:lpstr>Alabama Cases</vt:lpstr>
      <vt:lpstr>PowerPoint Presentation</vt:lpstr>
      <vt:lpstr>PowerPoint Presentation</vt:lpstr>
      <vt:lpstr>Video Scenario</vt:lpstr>
      <vt:lpstr>Video Scenario Debrief</vt:lpstr>
      <vt:lpstr>PowerPoint Presentation</vt:lpstr>
      <vt:lpstr>Professional Boundaries</vt:lpstr>
      <vt:lpstr>Professional Boundaries</vt:lpstr>
      <vt:lpstr>Boundary Violations</vt:lpstr>
      <vt:lpstr>Emotional Violations</vt:lpstr>
      <vt:lpstr>Relationship Violations</vt:lpstr>
      <vt:lpstr>Communication Violations</vt:lpstr>
      <vt:lpstr>Boundary Violations</vt:lpstr>
      <vt:lpstr>The Teacher/Student Relationship</vt:lpstr>
      <vt:lpstr>PowerPoint Presentation</vt:lpstr>
      <vt:lpstr>Unintentional Boundary Violation</vt:lpstr>
      <vt:lpstr>PowerPoint Presentation</vt:lpstr>
      <vt:lpstr>Intentional Boundary Violations</vt:lpstr>
      <vt:lpstr>A Student’s Response</vt:lpstr>
      <vt:lpstr>Sexual Grooming</vt:lpstr>
      <vt:lpstr>Grooming Process: Phase 1</vt:lpstr>
      <vt:lpstr>Grooming Process: Phase 2</vt:lpstr>
      <vt:lpstr>Grooming Process: Phase 3</vt:lpstr>
      <vt:lpstr>Grooming Process: Phase 4</vt:lpstr>
      <vt:lpstr>Grooming Process: Phase 5</vt:lpstr>
      <vt:lpstr>PowerPoint Presentation</vt:lpstr>
      <vt:lpstr>Maintaining Professional Boundaries</vt:lpstr>
      <vt:lpstr>Maintaining Professional Boundaries</vt:lpstr>
      <vt:lpstr>Maintaining Professional Boundaries</vt:lpstr>
      <vt:lpstr>Maintaining Professional Boundaries</vt:lpstr>
      <vt:lpstr> Guideline Expectations  </vt:lpstr>
      <vt:lpstr> Guideline Expectations</vt:lpstr>
      <vt:lpstr> Guideline Expectations</vt:lpstr>
      <vt:lpstr>PowerPoint Presentation</vt:lpstr>
      <vt:lpstr>PowerPoint Presentation</vt:lpstr>
      <vt:lpstr>PowerPoint Presentation</vt:lpstr>
      <vt:lpstr>PowerPoint Presentation</vt:lpstr>
      <vt:lpstr>References</vt:lpstr>
      <vt:lpstr>References</vt:lpstr>
      <vt:lpstr>PowerPoint Presentation</vt:lpstr>
    </vt:vector>
  </TitlesOfParts>
  <Company>Ed-Point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Teacher-Student Boundaries</dc:title>
  <dc:creator>Sonia Perez</dc:creator>
  <cp:lastModifiedBy>Kelley Chapman</cp:lastModifiedBy>
  <cp:revision>1006</cp:revision>
  <cp:lastPrinted>2019-07-08T20:48:06Z</cp:lastPrinted>
  <dcterms:created xsi:type="dcterms:W3CDTF">2016-04-26T23:45:10Z</dcterms:created>
  <dcterms:modified xsi:type="dcterms:W3CDTF">2019-07-31T16:04:11Z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0x0101008EB7B805B024AC41AA3AFCA99F5210860073E8561C0C7E2B4B81F180C55913BCFF</vt:lpwstr>
  </property>
  <property fmtid="{D5CDD505-2E9C-101B-9397-08002B2CF9AE}" pid="3" name="DocumentType">
    <vt:lpwstr>104;#Document|3acecaf3-68d0-4cef-bd8f-35a57d50a845</vt:lpwstr>
  </property>
</Properties>
</file>